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56" r:id="rId6"/>
    <p:sldId id="264" r:id="rId7"/>
    <p:sldId id="265" r:id="rId8"/>
    <p:sldId id="263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48DE7-55F4-47A5-9175-FD8D853A5986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25783-8992-46F6-94DD-78A61F934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6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6C4C3-1ECB-48A9-AD64-BCED99990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63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6C4C3-1ECB-48A9-AD64-BCED99990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85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25783-8992-46F6-94DD-78A61F9347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7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D583-9B99-07CA-F76D-C0495384B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E45BE-4E74-D812-CBF8-3ABC71154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13DFC-E1DD-091B-F922-73285328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FE4E-E8ED-4EDE-9699-2300CF2DB6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B57D-684B-C3F7-0AEE-D6733D2E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6B067-8BC7-3A64-6001-B4829E9D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856-FD18-48EB-BAAC-CF1E1DA6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6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69BE2-5BF1-4E90-0EE0-61CAF07B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5F93E-27A6-8950-FCC5-62BFCA1EF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DFF8C-49A9-BEAF-A547-7234E412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FE4E-E8ED-4EDE-9699-2300CF2DB6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0C915-D200-6C92-150E-F261ECDC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4B632-0FD9-E758-8C15-7029EA59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856-FD18-48EB-BAAC-CF1E1DA6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3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9A965-8067-3691-B291-19C2E8BD40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3CE80-BCF6-7C95-1938-85FE0537E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AAF82-3350-6973-1D37-FEF8333C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FE4E-E8ED-4EDE-9699-2300CF2DB6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3FD8-0B70-4004-214E-C1FD94C6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9832-58AA-ABD0-DA3F-33202C4E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856-FD18-48EB-BAAC-CF1E1DA6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5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0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17FF-1E04-4435-9D58-34BD68037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2A3E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3B3C9-3B3F-4227-9925-F143A7A7D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A3E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097B2A3-B71D-EC0D-4131-F8F849F96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13" y="29094"/>
            <a:ext cx="2924688" cy="1240906"/>
          </a:xfrm>
          <a:prstGeom prst="rect">
            <a:avLst/>
          </a:prstGeom>
        </p:spPr>
      </p:pic>
      <p:pic>
        <p:nvPicPr>
          <p:cNvPr id="6" name="Picture 5" descr="West Yorkshire landscape scene">
            <a:extLst>
              <a:ext uri="{FF2B5EF4-FFF2-40B4-BE49-F238E27FC236}">
                <a16:creationId xmlns:a16="http://schemas.microsoft.com/office/drawing/2014/main" id="{CFCD8714-BAF6-FFBE-51CD-45774FED6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03"/>
            <a:ext cx="12192729" cy="37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26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0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D2ED7963-C0C5-30B5-E938-ABC0F3066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14495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2A3E6B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5A532-DAD0-677D-6E4F-F23EF286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4"/>
            <a:ext cx="10515600" cy="716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EB4F-EEEC-4A8B-A2F4-96B169B3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9684C7-02AF-431F-87C4-58D74ECD6C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2A3E6B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6E9B4-8397-49BB-9C54-F93A1A82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9956-73F5-48C5-A85F-0F7F02556CE8}" type="datetime4">
              <a:rPr lang="en-GB" smtClean="0"/>
              <a:t>12 September 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027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5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1174-3321-48A7-A0B7-B360AD8F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C203E-2838-4E2C-B865-10A93F89F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9EB50F-C3E4-4DAC-BFC2-BF4D6F38E8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2A3E6B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1B2D9-8779-4FB2-8C40-EE543F41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033-30F8-4D32-91B1-5BD09060380F}" type="datetime4">
              <a:rPr lang="en-GB" smtClean="0"/>
              <a:t>12 September 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25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rgbClr val="F0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9D39067A-BCB2-B6BB-959A-4BFAB1DFF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14495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2A3E6B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D5166-8634-4D2E-8211-05F53171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3"/>
            <a:ext cx="10515600" cy="788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CFDC5-01B8-48F1-B148-A7AD06D76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0175"/>
            <a:ext cx="5181600" cy="477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AF53E-F032-4B79-9AD6-5C55DD5D2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0175"/>
            <a:ext cx="5181600" cy="477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293A44-2624-407E-845A-4A78785EDF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2A3E6B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F0616-554A-4330-A1BC-30DDB2B6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FEF-1AFF-4A5A-893C-17CC44F5677A}" type="datetime4">
              <a:rPr lang="en-GB" smtClean="0"/>
              <a:t>12 September 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534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D2ED7963-C0C5-30B5-E938-ABC0F3066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669"/>
            <a:ext cx="12192000" cy="1014495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2A3E6B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43988-3380-9CB5-A32A-13BCD585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82"/>
            <a:ext cx="10515600" cy="760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7DE7F-3754-4381-86CA-47CF50C18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24539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3054D-50AC-423F-B402-2DB9D7F24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069307"/>
            <a:ext cx="5157787" cy="4107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03DFF-4954-4D7B-86DD-E9D88DCEA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4539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B1C27-44F2-45EA-B4D4-AC965D7AD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9307"/>
            <a:ext cx="5183188" cy="4120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F289446-559A-4A34-B9BD-E5B77115B1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2A3E6B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F0B28-9310-49D3-9751-3EA23D56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F0AF-FF32-4571-AE16-FD4C71D25250}" type="datetime4">
              <a:rPr lang="en-GB" smtClean="0"/>
              <a:t>12 September 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38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7FCD8AD3-C48E-3721-B04F-B748362C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5"/>
            <a:ext cx="12192000" cy="1014495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2A3E6B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C2C53-A116-284B-F36F-DADE9076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42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1E2BC-8025-49BF-BE1E-203D3B5F8D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2A3E6B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315EC-BB25-4F38-B351-15B6DB26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56C7-91DD-41A0-8ABE-3BFE2438A0A4}" type="datetime4">
              <a:rPr lang="en-GB" smtClean="0"/>
              <a:t>12 September 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1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23A0-FB13-4DF9-9A8D-55A607D36C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2A3E6B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F913F-35CD-4468-8B3C-36DB870E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3929-C53D-4BC2-8E10-3E145E778005}" type="datetime4">
              <a:rPr lang="en-GB" smtClean="0"/>
              <a:t>12 September 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63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D2ED7963-C0C5-30B5-E938-ABC0F3066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788" y="457200"/>
            <a:ext cx="3932237" cy="1600200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2A3E6B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6F7EF-B2BC-4DCA-B6E6-59299CF2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09FA2-4706-4334-967D-C8EA3DDB4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408BB-EE0F-41F1-9DE4-69C506CD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DFB0BF-825A-423A-B83F-30180C7053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2A3E6B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81C29-A412-4BE8-8400-4ECF4BAE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AE87-C8C4-49F9-8A7F-F558631F6D20}" type="datetime4">
              <a:rPr lang="en-GB" smtClean="0"/>
              <a:t>12 September 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936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536B-0AF4-6F09-9CC0-0A48EC19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ED536-6659-A5E3-F511-3FC77248E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C378F-2BB4-C939-557C-0B25B1B4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FE4E-E8ED-4EDE-9699-2300CF2DB6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888B1-53C4-3B89-ACC0-9157B0E6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ADC12-BB44-4BC0-046E-CE8B0153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856-FD18-48EB-BAAC-CF1E1DA6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480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D2ED7963-C0C5-30B5-E938-ABC0F3066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19"/>
            <a:ext cx="12192000" cy="1014495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2A3E6B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AEAC5-C711-D328-3F28-9730AC17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3"/>
            <a:ext cx="10515600" cy="8336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8D5AE-F065-48B0-997B-1FB425D53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9443A4-70B2-45D8-9CE4-28E91EC811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2A3E6B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87508-3CBE-4D54-9E2B-AAD48693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602A-A64A-4AC2-99DA-2562D5655E77}" type="datetime4">
              <a:rPr lang="en-GB" smtClean="0"/>
              <a:t>12 September 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29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05E94DF1-5F29-5C24-11D9-51AB179CE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135018" y="1958182"/>
            <a:ext cx="5808664" cy="2628899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9144000" y="0"/>
                </a:moveTo>
                <a:lnTo>
                  <a:pt x="0" y="0"/>
                </a:lnTo>
                <a:lnTo>
                  <a:pt x="0" y="710996"/>
                </a:lnTo>
                <a:lnTo>
                  <a:pt x="9144000" y="710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2A3E6B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C53E35-9F4E-46F1-BB9B-7907B3A77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34BCB-CD7E-4074-A016-4C9E31776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0EFECF-C591-4B7F-B89E-D70EDFD014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2A3E6B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735BE-B845-49D4-B324-2F364417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509-037B-4E8D-9A2C-C9161E8B594A}" type="datetime4">
              <a:rPr lang="en-GB" smtClean="0"/>
              <a:t>12 September 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318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D829-E174-2CE4-C106-F45CCBA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ECA7D-C2D1-85D0-71DF-3920C399B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49417-EACD-2922-7BE0-22347F12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FE4E-E8ED-4EDE-9699-2300CF2DB6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D4021-5671-987A-2BE6-72FCD2C9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F2799-A4DA-3FE4-C2D7-E41BDC6A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856-FD18-48EB-BAAC-CF1E1DA6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65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27BE-13C8-1AED-BB5E-AAD106C0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170FC-CC5F-8081-E150-F61DC531E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CFDD7-9F34-3507-BF65-4E4C6C88A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79BC3-CCE2-1CC4-B469-99185011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FE4E-E8ED-4EDE-9699-2300CF2DB6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10D06-F669-6545-4368-CFB36D46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D35B9-D8A3-E274-26B5-00B19934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856-FD18-48EB-BAAC-CF1E1DA6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3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2DDE-518A-5F07-A09C-29164243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B973F-9DE2-21AA-15A4-792A1907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1DD7B-90F1-A916-EC65-48EDE3C42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EE171-7425-A0A9-A85D-FE5228B0C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3E4A0-A565-42CB-DE54-E9FF16183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FEAD4-1182-A3E9-2B4C-DE98B22C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FE4E-E8ED-4EDE-9699-2300CF2DB6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8AF8A-40F6-8A5A-66A5-FC9BC8E5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3A10A-14B9-0660-81EB-4CE1F50A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856-FD18-48EB-BAAC-CF1E1DA6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6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A192-37A9-2917-686B-0F0CB8FD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4946F-6B35-3756-3A1C-AF0B9675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FE4E-E8ED-4EDE-9699-2300CF2DB6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2277C-4AF3-6929-2AA7-2F01B57B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E633F-33A0-17F3-7C9C-6C59F3A9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856-FD18-48EB-BAAC-CF1E1DA6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95C4E-C5CF-BC4C-69A7-9E5AAA6E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FE4E-E8ED-4EDE-9699-2300CF2DB6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4EFB9-C2DC-39F8-AD0C-43769098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E14D0-2ACF-F14A-7DA0-EE69969D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856-FD18-48EB-BAAC-CF1E1DA6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0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CEB1-C5D1-F5F3-5A44-E042C13E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45E55-D2EF-5602-904B-7C2D4026E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A9BD3-39C5-0E71-9F5E-D597624F3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9B7B7-CA32-901F-2EC1-DCD17090C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FE4E-E8ED-4EDE-9699-2300CF2DB6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1693E-F012-4BFE-97B0-F87A1A19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E4-3B86-54E5-4393-F904156E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856-FD18-48EB-BAAC-CF1E1DA6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3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3A23-80A6-69F0-68E8-077CE1AE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AA867-81EE-8780-44E1-BA5F70561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34817-9A44-A21D-499A-FA951C47A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05CA6-8505-75A7-CCC2-62A25E0B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FE4E-E8ED-4EDE-9699-2300CF2DB6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3A95-E704-5A17-FBBF-F018FEF0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DD5AC-CC1A-4044-CA60-2F3A5236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3856-FD18-48EB-BAAC-CF1E1DA6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7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C547B-EF65-5B8F-DBB7-34904E08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21B0B-902C-2EB8-46B1-39435390C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8AD13-8F31-76A8-460E-4775819F7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EEFE4E-E8ED-4EDE-9699-2300CF2DB6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36A44-D98E-36C5-B8D1-B5E29B78A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B0AF-8FD3-24D6-EED8-073382C52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F3856-FD18-48EB-BAAC-CF1E1DA6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57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E6FC7-7E3E-44B8-B9D4-046EE523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F478F-7312-4974-BD87-F73A22C6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A602-4E50-4434-B8A1-5ED3182679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3998" y="6176963"/>
            <a:ext cx="764005" cy="681037"/>
          </a:xfrm>
          <a:prstGeom prst="rect">
            <a:avLst/>
          </a:prstGeom>
          <a:solidFill>
            <a:srgbClr val="2A3E6B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BC2D2E-69AC-4A9A-B577-17C4070B85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3896F-0827-48A4-AC88-E261593B8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A3E6B"/>
                </a:solidFill>
              </a:defRPr>
            </a:lvl1pPr>
          </a:lstStyle>
          <a:p>
            <a:fld id="{CB4D2722-9E47-49C5-BFA7-BC3B49A1C884}" type="datetime4">
              <a:rPr lang="en-GB" smtClean="0"/>
              <a:pPr/>
              <a:t>12 September 2024</a:t>
            </a:fld>
            <a:endParaRPr lang="en-GB"/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3E3875A-37EF-D41A-393F-A3EB7BDDF4D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51022"/>
            <a:ext cx="2082800" cy="8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6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A3E6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2A3E6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600" kern="1200">
          <a:solidFill>
            <a:srgbClr val="2A3E6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2A3E6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▫"/>
        <a:defRPr sz="2600" kern="1200">
          <a:solidFill>
            <a:srgbClr val="2A3E6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A3E6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E16E-3D9F-83EA-F4CF-EE24F55B5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356" y="2342026"/>
            <a:ext cx="5575443" cy="123937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Firework legalities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9CFE2-04D1-D85A-A019-17A46E464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483" y="144784"/>
            <a:ext cx="9144000" cy="769617"/>
          </a:xfrm>
        </p:spPr>
        <p:txBody>
          <a:bodyPr>
            <a:normAutofit/>
          </a:bodyPr>
          <a:lstStyle/>
          <a:p>
            <a:pPr marL="0" marR="0" indent="0" algn="l" rtl="0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>
                <a:effectLst/>
                <a:latin typeface="Myriad Pro" panose="020B0503030403020204" charset="0"/>
                <a:ea typeface="Helvetica Neue"/>
                <a:cs typeface="Helvetica Neue"/>
              </a:rPr>
              <a:t>Prepared for	Prepared by		Revision</a:t>
            </a:r>
            <a:r>
              <a:rPr lang="en-GB" sz="1400"/>
              <a:t>		</a:t>
            </a:r>
            <a:r>
              <a:rPr lang="en-GB" sz="1400" b="1" i="0" u="none" strike="noStrike">
                <a:effectLst/>
                <a:latin typeface="Myriad Pro" panose="020B0503030403020204" charset="0"/>
                <a:ea typeface="Helvetica Neue"/>
                <a:cs typeface="Helvetica Neue"/>
              </a:rPr>
              <a:t>Revision Date</a:t>
            </a:r>
            <a:endParaRPr lang="en-GB" sz="14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l" rtl="0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>
                <a:effectLst/>
                <a:latin typeface="Myriad Pro" panose="020B0503030403020204" charset="0"/>
                <a:ea typeface="Helvetica Neue Light"/>
                <a:cs typeface="Helvetica Neue Light"/>
              </a:rPr>
              <a:t>Schools</a:t>
            </a:r>
            <a:r>
              <a:rPr lang="en-GB" sz="1400"/>
              <a:t>		</a:t>
            </a:r>
            <a:r>
              <a:rPr lang="en-GB" sz="1400" b="0" i="0" u="none" strike="noStrike">
                <a:effectLst/>
                <a:latin typeface="Myriad Pro" panose="020B0503030403020204" charset="0"/>
                <a:ea typeface="Helvetica Neue Light"/>
                <a:cs typeface="Helvetica Neue Light"/>
              </a:rPr>
              <a:t>Prevention Training Team	01</a:t>
            </a:r>
            <a:r>
              <a:rPr lang="en-GB" sz="1400"/>
              <a:t>		</a:t>
            </a:r>
            <a:r>
              <a:rPr lang="en-GB" sz="1400">
                <a:latin typeface="Myriad Pro" panose="020B0503030403020204" charset="0"/>
              </a:rPr>
              <a:t>July</a:t>
            </a:r>
            <a:r>
              <a:rPr lang="en-GB" sz="1400" b="0" i="0" u="none" strike="noStrike">
                <a:effectLst/>
                <a:latin typeface="Myriad Pro" panose="020B0503030403020204" charset="0"/>
                <a:ea typeface="Helvetica Neue Light"/>
                <a:cs typeface="Helvetica Neue Light"/>
              </a:rPr>
              <a:t> 2025</a:t>
            </a:r>
            <a:endParaRPr lang="en-GB" sz="1400" b="0" i="0" u="none" strike="noStrike">
              <a:effectLst/>
              <a:latin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4" name="AutoShape 2" descr="Generated from prompt">
            <a:extLst>
              <a:ext uri="{FF2B5EF4-FFF2-40B4-BE49-F238E27FC236}">
                <a16:creationId xmlns:a16="http://schemas.microsoft.com/office/drawing/2014/main" id="{740A85E9-EFBB-411C-355C-6254FE3483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people watching fireworks over water&#10;&#10;Description automatically generated">
            <a:extLst>
              <a:ext uri="{FF2B5EF4-FFF2-40B4-BE49-F238E27FC236}">
                <a16:creationId xmlns:a16="http://schemas.microsoft.com/office/drawing/2014/main" id="{E249108A-0D95-5E7D-5191-551C7B5B7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74" y="1086492"/>
            <a:ext cx="4103670" cy="4103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42769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7DAF5-7688-6356-178C-9D3FC33F63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C2D2E-69AC-4A9A-B577-17C4070B855C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49BF7-CC02-F04F-9FA4-19633541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22033-30F8-4D32-91B1-5BD09060380F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September 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3E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D0ED41-CA30-4672-A5F2-8CD8B63D367A}"/>
              </a:ext>
            </a:extLst>
          </p:cNvPr>
          <p:cNvCxnSpPr/>
          <p:nvPr/>
        </p:nvCxnSpPr>
        <p:spPr>
          <a:xfrm>
            <a:off x="474919" y="1874731"/>
            <a:ext cx="104516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CC6A2F7-B239-3FA4-3035-4E0041ED4752}"/>
              </a:ext>
            </a:extLst>
          </p:cNvPr>
          <p:cNvSpPr txBox="1"/>
          <p:nvPr/>
        </p:nvSpPr>
        <p:spPr>
          <a:xfrm>
            <a:off x="1121838" y="3118149"/>
            <a:ext cx="836120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36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3600" kern="100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GB" sz="36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earn about the laws around fireworks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Char char="-"/>
              <a:tabLst/>
              <a:defRPr/>
            </a:pPr>
            <a:endParaRPr kumimoji="0" lang="en-GB" sz="16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watching fireworks over water&#10;&#10;Description automatically generated">
            <a:extLst>
              <a:ext uri="{FF2B5EF4-FFF2-40B4-BE49-F238E27FC236}">
                <a16:creationId xmlns:a16="http://schemas.microsoft.com/office/drawing/2014/main" id="{91FF46AA-1262-4C78-6EB5-2AEF2BF36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209" y="152474"/>
            <a:ext cx="2694826" cy="2694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65BCE-9C13-4656-1612-FFBD6340993C}"/>
              </a:ext>
            </a:extLst>
          </p:cNvPr>
          <p:cNvSpPr txBox="1"/>
          <p:nvPr/>
        </p:nvSpPr>
        <p:spPr>
          <a:xfrm>
            <a:off x="359790" y="1236094"/>
            <a:ext cx="2648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</a:t>
            </a: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3600" b="1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07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54DDD-F9FA-C7CF-3F70-F0D06C45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98" y="136525"/>
            <a:ext cx="10515600" cy="716642"/>
          </a:xfrm>
        </p:spPr>
        <p:txBody>
          <a:bodyPr/>
          <a:lstStyle/>
          <a:p>
            <a:r>
              <a:rPr lang="en-GB"/>
              <a:t>Fireworks and the law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1B284-C605-48EF-95C1-CF75538011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C2D2E-69AC-4A9A-B577-17C4070B855C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33CCC-E2CD-4472-B6FF-EC6CE0AC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49956-73F5-48C5-A85F-0F7F02556CE8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September 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3E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people watching fireworks over water&#10;&#10;Description automatically generated">
            <a:extLst>
              <a:ext uri="{FF2B5EF4-FFF2-40B4-BE49-F238E27FC236}">
                <a16:creationId xmlns:a16="http://schemas.microsoft.com/office/drawing/2014/main" id="{65894908-0250-DEB6-3B71-5E8257E77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23" y="51003"/>
            <a:ext cx="923551" cy="92355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Pack of Handheld Sparklers - 25cm - Pack of 6">
            <a:extLst>
              <a:ext uri="{FF2B5EF4-FFF2-40B4-BE49-F238E27FC236}">
                <a16:creationId xmlns:a16="http://schemas.microsoft.com/office/drawing/2014/main" id="{3A3FB37F-4771-2A9B-4921-DDD26597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1" y="3259286"/>
            <a:ext cx="1129488" cy="11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rty Poppers Birthday Party Celebration New Year Bag Filler Decoration Wedding Favours image 1">
            <a:extLst>
              <a:ext uri="{FF2B5EF4-FFF2-40B4-BE49-F238E27FC236}">
                <a16:creationId xmlns:a16="http://schemas.microsoft.com/office/drawing/2014/main" id="{4CC21EBE-A133-9524-38C7-8F9DBF74F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32" y="4764897"/>
            <a:ext cx="1129488" cy="11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7D451-FBCC-079D-881C-BBF5E1880C4E}"/>
              </a:ext>
            </a:extLst>
          </p:cNvPr>
          <p:cNvCxnSpPr>
            <a:cxnSpLocks/>
          </p:cNvCxnSpPr>
          <p:nvPr/>
        </p:nvCxnSpPr>
        <p:spPr>
          <a:xfrm>
            <a:off x="4037744" y="2054831"/>
            <a:ext cx="0" cy="4803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47C4D4-F5D0-193E-F908-DA1213290C9F}"/>
              </a:ext>
            </a:extLst>
          </p:cNvPr>
          <p:cNvCxnSpPr>
            <a:cxnSpLocks/>
          </p:cNvCxnSpPr>
          <p:nvPr/>
        </p:nvCxnSpPr>
        <p:spPr>
          <a:xfrm>
            <a:off x="8178229" y="2126751"/>
            <a:ext cx="0" cy="47312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EC3661-DC41-5E05-91AB-BAF858446662}"/>
              </a:ext>
            </a:extLst>
          </p:cNvPr>
          <p:cNvSpPr txBox="1"/>
          <p:nvPr/>
        </p:nvSpPr>
        <p:spPr>
          <a:xfrm>
            <a:off x="818669" y="2223977"/>
            <a:ext cx="729687" cy="769441"/>
          </a:xfrm>
          <a:prstGeom prst="rect">
            <a:avLst/>
          </a:prstGeom>
          <a:noFill/>
          <a:ln>
            <a:solidFill>
              <a:srgbClr val="2A3E6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BD226D-279D-F659-95F1-01B72832D38E}"/>
              </a:ext>
            </a:extLst>
          </p:cNvPr>
          <p:cNvSpPr txBox="1"/>
          <p:nvPr/>
        </p:nvSpPr>
        <p:spPr>
          <a:xfrm>
            <a:off x="4210879" y="2201385"/>
            <a:ext cx="2395207" cy="769441"/>
          </a:xfrm>
          <a:prstGeom prst="rect">
            <a:avLst/>
          </a:prstGeom>
          <a:noFill/>
          <a:ln>
            <a:solidFill>
              <a:srgbClr val="2A3E6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F2 and F3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CC0B56-88FE-9DA0-53E3-C28294276AE1}"/>
              </a:ext>
            </a:extLst>
          </p:cNvPr>
          <p:cNvSpPr txBox="1"/>
          <p:nvPr/>
        </p:nvSpPr>
        <p:spPr>
          <a:xfrm>
            <a:off x="9148769" y="2223977"/>
            <a:ext cx="729687" cy="769441"/>
          </a:xfrm>
          <a:prstGeom prst="rect">
            <a:avLst/>
          </a:prstGeom>
          <a:noFill/>
          <a:ln>
            <a:solidFill>
              <a:srgbClr val="2A3E6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350667-D505-607A-E1EF-EEB6FEDD4BBE}"/>
              </a:ext>
            </a:extLst>
          </p:cNvPr>
          <p:cNvSpPr txBox="1"/>
          <p:nvPr/>
        </p:nvSpPr>
        <p:spPr>
          <a:xfrm>
            <a:off x="76789" y="1250101"/>
            <a:ext cx="5328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4 categories of fireworks:</a:t>
            </a:r>
          </a:p>
        </p:txBody>
      </p:sp>
      <p:pic>
        <p:nvPicPr>
          <p:cNvPr id="22" name="Picture 4" descr="Rocket Garden Mixed Firework Pack">
            <a:extLst>
              <a:ext uri="{FF2B5EF4-FFF2-40B4-BE49-F238E27FC236}">
                <a16:creationId xmlns:a16="http://schemas.microsoft.com/office/drawing/2014/main" id="{C67F8AE0-8730-0212-BDBC-61F40B13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13" y="2942642"/>
            <a:ext cx="1513773" cy="15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3 Large Garden Fireworks ...">
            <a:extLst>
              <a:ext uri="{FF2B5EF4-FFF2-40B4-BE49-F238E27FC236}">
                <a16:creationId xmlns:a16="http://schemas.microsoft.com/office/drawing/2014/main" id="{D43F8DAC-817C-0E61-E507-9792075E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44" y="4498301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8" descr="Aerial Shells &amp; Category F4 Fireworks – UKFR">
            <a:extLst>
              <a:ext uri="{FF2B5EF4-FFF2-40B4-BE49-F238E27FC236}">
                <a16:creationId xmlns:a16="http://schemas.microsoft.com/office/drawing/2014/main" id="{2967E763-4B8F-D97C-CD30-D76D3B2F0D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utoShape 10" descr="Aerial Shells &amp; Category F4 Fireworks – UKFR">
            <a:extLst>
              <a:ext uri="{FF2B5EF4-FFF2-40B4-BE49-F238E27FC236}">
                <a16:creationId xmlns:a16="http://schemas.microsoft.com/office/drawing/2014/main" id="{E2D7BA4E-20B2-0528-9600-6468955C5A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12" descr="Aerial Shells &amp; Category F4 Fireworks ...">
            <a:extLst>
              <a:ext uri="{FF2B5EF4-FFF2-40B4-BE49-F238E27FC236}">
                <a16:creationId xmlns:a16="http://schemas.microsoft.com/office/drawing/2014/main" id="{2405A589-6386-FCF6-A078-97721E3D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88" y="4249754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02CCDD-EA45-2E5F-9582-4134FB556C7E}"/>
              </a:ext>
            </a:extLst>
          </p:cNvPr>
          <p:cNvSpPr txBox="1"/>
          <p:nvPr/>
        </p:nvSpPr>
        <p:spPr>
          <a:xfrm>
            <a:off x="8586790" y="3849644"/>
            <a:ext cx="3324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Display Fireworks</a:t>
            </a:r>
          </a:p>
        </p:txBody>
      </p:sp>
      <p:pic>
        <p:nvPicPr>
          <p:cNvPr id="28" name="Picture 12" descr="Strictly No Entry To Under 16's Sign">
            <a:extLst>
              <a:ext uri="{FF2B5EF4-FFF2-40B4-BE49-F238E27FC236}">
                <a16:creationId xmlns:a16="http://schemas.microsoft.com/office/drawing/2014/main" id="{541B2903-8EDE-51BA-925F-37BF3927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0" t="6357" r="23482" b="43721"/>
          <a:stretch/>
        </p:blipFill>
        <p:spPr bwMode="auto">
          <a:xfrm>
            <a:off x="2263401" y="1941908"/>
            <a:ext cx="1547125" cy="14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390C70A7-4B8E-CFE9-BFCA-AEFF803B2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2" t="6097" r="22413" b="43136"/>
          <a:stretch/>
        </p:blipFill>
        <p:spPr bwMode="auto">
          <a:xfrm>
            <a:off x="6601440" y="1944391"/>
            <a:ext cx="1603365" cy="14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90158A3-B43B-E465-2985-65A2C703761A}"/>
              </a:ext>
            </a:extLst>
          </p:cNvPr>
          <p:cNvSpPr txBox="1"/>
          <p:nvPr/>
        </p:nvSpPr>
        <p:spPr>
          <a:xfrm>
            <a:off x="10670513" y="2434817"/>
            <a:ext cx="13689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PUBLIC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81B9B-2C89-FF0D-9CF1-ADA541AF57E6}"/>
              </a:ext>
            </a:extLst>
          </p:cNvPr>
          <p:cNvSpPr txBox="1"/>
          <p:nvPr/>
        </p:nvSpPr>
        <p:spPr>
          <a:xfrm>
            <a:off x="-40906" y="1265721"/>
            <a:ext cx="1227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old do you think you need to be to buy any of these, or are you even allowed?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B065E-C5EA-36F5-CA61-84302B148FF4}"/>
              </a:ext>
            </a:extLst>
          </p:cNvPr>
          <p:cNvSpPr txBox="1"/>
          <p:nvPr/>
        </p:nvSpPr>
        <p:spPr>
          <a:xfrm>
            <a:off x="0" y="1070535"/>
            <a:ext cx="11984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Hands up if you think it is ok and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just simply hold/be in possession of unlit fireworks (F2 and F3) in public, but don’t light them, if you are under 18?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9D814D-385B-E4A2-CD64-E501C6A5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1" y="4507090"/>
            <a:ext cx="1379064" cy="138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0 Mix- Eco-Friendly Chinese Flying Floating Sky Lanterns (A Liittle Tree)">
            <a:extLst>
              <a:ext uri="{FF2B5EF4-FFF2-40B4-BE49-F238E27FC236}">
                <a16:creationId xmlns:a16="http://schemas.microsoft.com/office/drawing/2014/main" id="{BF0DBF50-D55C-3234-B15A-28BF7F231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84" y="3464300"/>
            <a:ext cx="1332269" cy="10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79F7A4-B440-1C65-F4DF-63A534DF9B8E}"/>
              </a:ext>
            </a:extLst>
          </p:cNvPr>
          <p:cNvSpPr txBox="1"/>
          <p:nvPr/>
        </p:nvSpPr>
        <p:spPr>
          <a:xfrm>
            <a:off x="323917" y="1023210"/>
            <a:ext cx="11424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illegal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in </a:t>
            </a:r>
            <a:r>
              <a:rPr kumimoji="0" lang="en-GB" sz="2800" b="0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possession of, buy </a:t>
            </a:r>
            <a:r>
              <a:rPr kumimoji="0" lang="en-GB" sz="2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GB" sz="2800" b="0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 fireworks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under the age of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could end up with a </a:t>
            </a:r>
            <a:r>
              <a:rPr kumimoji="0" lang="en-GB" sz="28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criminal record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only being in possession of them.</a:t>
            </a:r>
          </a:p>
        </p:txBody>
      </p:sp>
      <p:pic>
        <p:nvPicPr>
          <p:cNvPr id="19" name="Picture 10" descr="No Sign Empty Red Crossed Out Circle,Not Allowed Sign Isolate On White  Background,Vector Illustration EPS.10 2261129 Vector Art at Vecteezy">
            <a:extLst>
              <a:ext uri="{FF2B5EF4-FFF2-40B4-BE49-F238E27FC236}">
                <a16:creationId xmlns:a16="http://schemas.microsoft.com/office/drawing/2014/main" id="{89D4C7C7-2D1B-9583-64B7-B692E2690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572" y="1928376"/>
            <a:ext cx="1482283" cy="14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C041B6-153A-6CB8-807F-9AFD6BE65120}"/>
              </a:ext>
            </a:extLst>
          </p:cNvPr>
          <p:cNvSpPr txBox="1"/>
          <p:nvPr/>
        </p:nvSpPr>
        <p:spPr>
          <a:xfrm>
            <a:off x="43991" y="1048533"/>
            <a:ext cx="11896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also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illegal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at any age, to fire fireworks into, or to set fireworks off, in public spaces, </a:t>
            </a:r>
            <a:r>
              <a:rPr kumimoji="0" lang="en-GB" sz="28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Parks, public paths and pavements, on or near roads.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25648-A9DC-7AE4-26CB-51F5E49892DA}"/>
              </a:ext>
            </a:extLst>
          </p:cNvPr>
          <p:cNvSpPr txBox="1"/>
          <p:nvPr/>
        </p:nvSpPr>
        <p:spPr>
          <a:xfrm>
            <a:off x="1945510" y="1059645"/>
            <a:ext cx="809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get a criminal record from the age of just 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8212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/>
      <p:bldP spid="20" grpId="1"/>
      <p:bldP spid="27" grpId="0"/>
      <p:bldP spid="30" grpId="0"/>
      <p:bldP spid="5" grpId="0"/>
      <p:bldP spid="5" grpId="1"/>
      <p:bldP spid="9" grpId="0"/>
      <p:bldP spid="9" grpId="1"/>
      <p:bldP spid="16" grpId="0" uiExpand="1" build="allAtOnce"/>
      <p:bldP spid="4" grpId="0"/>
      <p:bldP spid="4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857A1-397D-A601-AEFC-4B4549325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C2D2E-69AC-4A9A-B577-17C4070B855C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9F04F-39ED-FE2E-CDEE-834047E8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C4FEF-1AFF-4A5A-893C-17CC44F5677A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September 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3E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8B23D29C-A198-DD92-70FA-97C226B2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98" y="136525"/>
            <a:ext cx="10515600" cy="716642"/>
          </a:xfrm>
        </p:spPr>
        <p:txBody>
          <a:bodyPr/>
          <a:lstStyle/>
          <a:p>
            <a:r>
              <a:rPr lang="en-GB"/>
              <a:t>Fireworks and the law</a:t>
            </a:r>
          </a:p>
        </p:txBody>
      </p:sp>
      <p:pic>
        <p:nvPicPr>
          <p:cNvPr id="5" name="Picture 4" descr="A group of people watching fireworks over water&#10;&#10;Description automatically generated">
            <a:extLst>
              <a:ext uri="{FF2B5EF4-FFF2-40B4-BE49-F238E27FC236}">
                <a16:creationId xmlns:a16="http://schemas.microsoft.com/office/drawing/2014/main" id="{932A28F1-2C1F-F358-82EE-8210A81A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23" y="51003"/>
            <a:ext cx="923551" cy="92355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 clock with a question mark in front of fireworks&#10;&#10;Description automatically generated">
            <a:extLst>
              <a:ext uri="{FF2B5EF4-FFF2-40B4-BE49-F238E27FC236}">
                <a16:creationId xmlns:a16="http://schemas.microsoft.com/office/drawing/2014/main" id="{BFB1AC7B-02B2-5254-6346-D76E633FD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3" y="1519477"/>
            <a:ext cx="3797596" cy="3811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31B4E6-B543-3869-0E8E-D5A961D03844}"/>
              </a:ext>
            </a:extLst>
          </p:cNvPr>
          <p:cNvSpPr txBox="1"/>
          <p:nvPr/>
        </p:nvSpPr>
        <p:spPr>
          <a:xfrm>
            <a:off x="4626644" y="1565797"/>
            <a:ext cx="7412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it is illegal to set off fireworks?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9B83C1-B639-627A-0396-BA32B34ADDDA}"/>
              </a:ext>
            </a:extLst>
          </p:cNvPr>
          <p:cNvCxnSpPr>
            <a:cxnSpLocks/>
          </p:cNvCxnSpPr>
          <p:nvPr/>
        </p:nvCxnSpPr>
        <p:spPr>
          <a:xfrm>
            <a:off x="7067784" y="2838968"/>
            <a:ext cx="0" cy="21371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1391F8-F58D-88AD-2D7A-707C92793D7F}"/>
              </a:ext>
            </a:extLst>
          </p:cNvPr>
          <p:cNvSpPr txBox="1"/>
          <p:nvPr/>
        </p:nvSpPr>
        <p:spPr>
          <a:xfrm>
            <a:off x="4520422" y="2730694"/>
            <a:ext cx="2416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Years Eve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Diwali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Chinese New Year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83587B-74A3-D6DF-1EEA-68E97F8BE386}"/>
              </a:ext>
            </a:extLst>
          </p:cNvPr>
          <p:cNvCxnSpPr>
            <a:cxnSpLocks/>
          </p:cNvCxnSpPr>
          <p:nvPr/>
        </p:nvCxnSpPr>
        <p:spPr>
          <a:xfrm>
            <a:off x="9711535" y="2813702"/>
            <a:ext cx="0" cy="21371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214EBB-156F-64CF-006E-0C0D198619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1" t="1991" r="8349" b="1991"/>
          <a:stretch/>
        </p:blipFill>
        <p:spPr>
          <a:xfrm>
            <a:off x="7215295" y="4044910"/>
            <a:ext cx="935244" cy="931214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59716F-72A7-E99C-5C9E-23F3299417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16" t="1991" r="3690" b="3100"/>
          <a:stretch/>
        </p:blipFill>
        <p:spPr>
          <a:xfrm>
            <a:off x="4529299" y="4066248"/>
            <a:ext cx="911125" cy="909876"/>
          </a:xfrm>
          <a:prstGeom prst="flowChartConnector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EAF20A-03BD-29BB-687F-04A5B5F228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79" t="1990" r="3083" b="1990"/>
          <a:stretch/>
        </p:blipFill>
        <p:spPr>
          <a:xfrm>
            <a:off x="9796595" y="4044328"/>
            <a:ext cx="935245" cy="943348"/>
          </a:xfrm>
          <a:prstGeom prst="flowChartConnector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B3019F-4489-7BDE-76D1-00AA02ECC4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1" t="1990" r="3276" b="1990"/>
          <a:stretch/>
        </p:blipFill>
        <p:spPr>
          <a:xfrm>
            <a:off x="6010929" y="4030374"/>
            <a:ext cx="935245" cy="931796"/>
          </a:xfrm>
          <a:prstGeom prst="flowChartConnector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00CDB04-7E6A-F68C-0433-C39C4C4FAE20}"/>
              </a:ext>
            </a:extLst>
          </p:cNvPr>
          <p:cNvSpPr txBox="1"/>
          <p:nvPr/>
        </p:nvSpPr>
        <p:spPr>
          <a:xfrm>
            <a:off x="8197440" y="4279393"/>
            <a:ext cx="44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D045C3E-FEBD-5C5D-0FEE-E8CE1FC12B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1" t="1990" r="3276" b="1990"/>
          <a:stretch/>
        </p:blipFill>
        <p:spPr>
          <a:xfrm>
            <a:off x="8640715" y="4044328"/>
            <a:ext cx="935245" cy="931796"/>
          </a:xfrm>
          <a:prstGeom prst="flowChartConnector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7E5EEEB-FD63-2C0F-251F-575527FE31D9}"/>
              </a:ext>
            </a:extLst>
          </p:cNvPr>
          <p:cNvSpPr txBox="1"/>
          <p:nvPr/>
        </p:nvSpPr>
        <p:spPr>
          <a:xfrm>
            <a:off x="5487325" y="4279393"/>
            <a:ext cx="45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1C093D-0E42-A94A-E2BD-1A0A9FD09384}"/>
              </a:ext>
            </a:extLst>
          </p:cNvPr>
          <p:cNvSpPr txBox="1"/>
          <p:nvPr/>
        </p:nvSpPr>
        <p:spPr>
          <a:xfrm>
            <a:off x="4666899" y="4877203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CB9415-85FF-41D2-5356-4D7EBC66A080}"/>
              </a:ext>
            </a:extLst>
          </p:cNvPr>
          <p:cNvSpPr txBox="1"/>
          <p:nvPr/>
        </p:nvSpPr>
        <p:spPr>
          <a:xfrm>
            <a:off x="6166034" y="4868815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F39984-7796-B57A-0074-9D010F762EDE}"/>
              </a:ext>
            </a:extLst>
          </p:cNvPr>
          <p:cNvSpPr txBox="1"/>
          <p:nvPr/>
        </p:nvSpPr>
        <p:spPr>
          <a:xfrm>
            <a:off x="7388503" y="4868815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83E982-F46F-3148-846F-552823D69EA0}"/>
              </a:ext>
            </a:extLst>
          </p:cNvPr>
          <p:cNvSpPr txBox="1"/>
          <p:nvPr/>
        </p:nvSpPr>
        <p:spPr>
          <a:xfrm>
            <a:off x="8795591" y="4885290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B35962C-D50F-7ECC-5558-4A04BCF000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1" t="1990" r="3276" b="1990"/>
          <a:stretch/>
        </p:blipFill>
        <p:spPr>
          <a:xfrm>
            <a:off x="11153645" y="4044328"/>
            <a:ext cx="935245" cy="931796"/>
          </a:xfrm>
          <a:prstGeom prst="flowChartConnector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1E7A780-568F-2789-5BAD-BB6B72963C4F}"/>
              </a:ext>
            </a:extLst>
          </p:cNvPr>
          <p:cNvSpPr txBox="1"/>
          <p:nvPr/>
        </p:nvSpPr>
        <p:spPr>
          <a:xfrm>
            <a:off x="11308521" y="4885290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ABFC87-2192-31C2-8679-83FB7B933ECF}"/>
              </a:ext>
            </a:extLst>
          </p:cNvPr>
          <p:cNvSpPr txBox="1"/>
          <p:nvPr/>
        </p:nvSpPr>
        <p:spPr>
          <a:xfrm>
            <a:off x="9969125" y="4872836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8A4B20-0E40-7AB6-8E1F-750DA8B5B4D6}"/>
              </a:ext>
            </a:extLst>
          </p:cNvPr>
          <p:cNvSpPr txBox="1"/>
          <p:nvPr/>
        </p:nvSpPr>
        <p:spPr>
          <a:xfrm>
            <a:off x="10743120" y="4231694"/>
            <a:ext cx="44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8BFBA0-CA04-2A2E-7026-498F909ADB2D}"/>
              </a:ext>
            </a:extLst>
          </p:cNvPr>
          <p:cNvSpPr txBox="1"/>
          <p:nvPr/>
        </p:nvSpPr>
        <p:spPr>
          <a:xfrm>
            <a:off x="7432899" y="3044306"/>
            <a:ext cx="183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Bonfire Night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A747DF-3875-A4C9-D471-706BFB50649E}"/>
              </a:ext>
            </a:extLst>
          </p:cNvPr>
          <p:cNvSpPr txBox="1"/>
          <p:nvPr/>
        </p:nvSpPr>
        <p:spPr>
          <a:xfrm>
            <a:off x="9909373" y="2681951"/>
            <a:ext cx="2113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other night of the year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2E3EAB-4880-0BAE-F6B4-DFE6547B8982}"/>
              </a:ext>
            </a:extLst>
          </p:cNvPr>
          <p:cNvSpPr txBox="1"/>
          <p:nvPr/>
        </p:nvSpPr>
        <p:spPr>
          <a:xfrm>
            <a:off x="4466317" y="1348084"/>
            <a:ext cx="7462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Anyone setting off fireworks between these times can get a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criminal record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up to                                </a:t>
            </a:r>
            <a:r>
              <a:rPr kumimoji="0" lang="en-GB" sz="2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months in prison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4CF35-8997-0EFF-DB56-65D61B1A6D5F}"/>
              </a:ext>
            </a:extLst>
          </p:cNvPr>
          <p:cNvSpPr txBox="1"/>
          <p:nvPr/>
        </p:nvSpPr>
        <p:spPr>
          <a:xfrm>
            <a:off x="4123212" y="1040533"/>
            <a:ext cx="8148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So, if you are under the legal ages, as we saw on the previous slide, are setting off fireworks in public spaces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between these hours, you could be looking at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criminal offence charges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one go!!</a:t>
            </a:r>
          </a:p>
        </p:txBody>
      </p:sp>
    </p:spTree>
    <p:extLst>
      <p:ext uri="{BB962C8B-B14F-4D97-AF65-F5344CB8AC3E}">
        <p14:creationId xmlns:p14="http://schemas.microsoft.com/office/powerpoint/2010/main" val="1121303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7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3" grpId="0"/>
      <p:bldP spid="43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7DAF5-7688-6356-178C-9D3FC33F63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C2D2E-69AC-4A9A-B577-17C4070B855C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49BF7-CC02-F04F-9FA4-19633541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22033-30F8-4D32-91B1-5BD09060380F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3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September 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3E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D0ED41-CA30-4672-A5F2-8CD8B63D367A}"/>
              </a:ext>
            </a:extLst>
          </p:cNvPr>
          <p:cNvCxnSpPr/>
          <p:nvPr/>
        </p:nvCxnSpPr>
        <p:spPr>
          <a:xfrm>
            <a:off x="474919" y="1032250"/>
            <a:ext cx="104516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CC6A2F7-B239-3FA4-3035-4E0041ED4752}"/>
              </a:ext>
            </a:extLst>
          </p:cNvPr>
          <p:cNvSpPr txBox="1"/>
          <p:nvPr/>
        </p:nvSpPr>
        <p:spPr>
          <a:xfrm>
            <a:off x="618579" y="1032250"/>
            <a:ext cx="10981716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2800" kern="100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It is illegal to buy ANY firework if you are under 16</a:t>
            </a:r>
            <a:endParaRPr lang="en-GB" sz="800" kern="100" dirty="0">
              <a:solidFill>
                <a:srgbClr val="C00000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It is illegal to hold,</a:t>
            </a:r>
            <a:r>
              <a:rPr kumimoji="0" lang="en-GB" sz="2800" b="0" i="0" u="none" strike="noStrike" kern="1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00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buy</a:t>
            </a: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or use fireworks from categories</a:t>
            </a:r>
            <a:r>
              <a:rPr kumimoji="0" lang="en-GB" sz="2800" b="0" i="0" u="none" strike="noStrike" kern="1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                       and 3 if you are under 18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2800" kern="100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It is illegal to set off fireworks within or into public spaces</a:t>
            </a:r>
            <a:endParaRPr kumimoji="0" lang="en-GB" sz="2800" b="0" i="0" u="none" strike="noStrike" kern="1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2800" kern="100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 age of criminal responsibility is age 10!</a:t>
            </a:r>
          </a:p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b="0" i="0" u="none" strike="noStrike" kern="1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It is illegal to set off fireworks within the curfews set for the different times of year – up to 6 months in prison for doing so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8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Char char="-"/>
              <a:tabLst/>
              <a:defRPr/>
            </a:pPr>
            <a:endParaRPr kumimoji="0" lang="en-GB" sz="16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watching fireworks over water&#10;&#10;Description automatically generated">
            <a:extLst>
              <a:ext uri="{FF2B5EF4-FFF2-40B4-BE49-F238E27FC236}">
                <a16:creationId xmlns:a16="http://schemas.microsoft.com/office/drawing/2014/main" id="{91FF46AA-1262-4C78-6EB5-2AEF2BF36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209" y="152474"/>
            <a:ext cx="2694826" cy="2694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65BCE-9C13-4656-1612-FFBD6340993C}"/>
              </a:ext>
            </a:extLst>
          </p:cNvPr>
          <p:cNvSpPr txBox="1"/>
          <p:nvPr/>
        </p:nvSpPr>
        <p:spPr>
          <a:xfrm>
            <a:off x="328967" y="280597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Summary:</a:t>
            </a: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3600" b="1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6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430A6-7ECD-C241-F0F1-AFE359093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2D2E-69AC-4A9A-B577-17C4070B855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C88E9-052D-B66A-7399-2EE451D6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033-30F8-4D32-91B1-5BD09060380F}" type="datetime4">
              <a:rPr lang="en-GB" smtClean="0"/>
              <a:t>12 September 2024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D549CC-CFF0-5329-5965-16B5CE80C979}"/>
              </a:ext>
            </a:extLst>
          </p:cNvPr>
          <p:cNvCxnSpPr/>
          <p:nvPr/>
        </p:nvCxnSpPr>
        <p:spPr>
          <a:xfrm>
            <a:off x="474919" y="1032250"/>
            <a:ext cx="104516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538E62-BBB5-93DB-4649-AE95A10E69B3}"/>
              </a:ext>
            </a:extLst>
          </p:cNvPr>
          <p:cNvSpPr txBox="1"/>
          <p:nvPr/>
        </p:nvSpPr>
        <p:spPr>
          <a:xfrm>
            <a:off x="359789" y="301145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your future:</a:t>
            </a: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3600" b="1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A6E48-39B8-39D4-0B44-767EAE10C665}"/>
              </a:ext>
            </a:extLst>
          </p:cNvPr>
          <p:cNvSpPr txBox="1"/>
          <p:nvPr/>
        </p:nvSpPr>
        <p:spPr>
          <a:xfrm>
            <a:off x="629790" y="1263721"/>
            <a:ext cx="10932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Criminal Damage from things like fireworks or bonfires carries a maximum sentence of up to </a:t>
            </a:r>
            <a:r>
              <a:rPr lang="en-GB" sz="2800" b="1" dirty="0">
                <a:solidFill>
                  <a:srgbClr val="002060"/>
                </a:solidFill>
              </a:rPr>
              <a:t>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Committing an offence takes away your choices – Want to be a teacher? Nurse? Pharmacist? Social Worker?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Not with a criminal record!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You won’t be able to travel to America, New Zealand and many other countries if you have a criminal record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9" name="Picture 8" descr="A group of people watching fireworks over water&#10;&#10;Description automatically generated">
            <a:extLst>
              <a:ext uri="{FF2B5EF4-FFF2-40B4-BE49-F238E27FC236}">
                <a16:creationId xmlns:a16="http://schemas.microsoft.com/office/drawing/2014/main" id="{97F14A73-2041-511D-13E9-CA7A2B848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35" y="152474"/>
            <a:ext cx="1790699" cy="1790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EC4A0F-261E-F7AF-12BD-2CA63C7C3119}"/>
              </a:ext>
            </a:extLst>
          </p:cNvPr>
          <p:cNvSpPr txBox="1"/>
          <p:nvPr/>
        </p:nvSpPr>
        <p:spPr>
          <a:xfrm>
            <a:off x="542914" y="5333307"/>
            <a:ext cx="112929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Don’t let one reckless decision take away your future!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993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E16E-3D9F-83EA-F4CF-EE24F55B5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356" y="2342026"/>
            <a:ext cx="5575443" cy="123937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Firework legalities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9CFE2-04D1-D85A-A019-17A46E464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483" y="144784"/>
            <a:ext cx="9144000" cy="769617"/>
          </a:xfrm>
        </p:spPr>
        <p:txBody>
          <a:bodyPr>
            <a:normAutofit/>
          </a:bodyPr>
          <a:lstStyle/>
          <a:p>
            <a:pPr marL="0" marR="0" indent="0" algn="l" rtl="0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dirty="0">
                <a:effectLst/>
                <a:latin typeface="Myriad Pro" panose="020B0503030403020204" charset="0"/>
                <a:ea typeface="Helvetica Neue"/>
                <a:cs typeface="Helvetica Neue"/>
              </a:rPr>
              <a:t>Prepared for	Prepared by		Revision</a:t>
            </a:r>
            <a:r>
              <a:rPr lang="en-GB" sz="1400" dirty="0"/>
              <a:t>		</a:t>
            </a:r>
            <a:r>
              <a:rPr lang="en-GB" sz="1400" b="1" i="0" u="none" strike="noStrike" dirty="0">
                <a:effectLst/>
                <a:latin typeface="Myriad Pro" panose="020B0503030403020204" charset="0"/>
                <a:ea typeface="Helvetica Neue"/>
                <a:cs typeface="Helvetica Neue"/>
              </a:rPr>
              <a:t>Revision Date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dirty="0">
                <a:effectLst/>
                <a:latin typeface="Myriad Pro" panose="020B0503030403020204" charset="0"/>
                <a:ea typeface="Helvetica Neue Light"/>
                <a:cs typeface="Helvetica Neue Light"/>
              </a:rPr>
              <a:t>Schools</a:t>
            </a:r>
            <a:r>
              <a:rPr lang="en-GB" sz="1400" dirty="0"/>
              <a:t>		</a:t>
            </a:r>
            <a:r>
              <a:rPr lang="en-GB" sz="1400" b="0" i="0" u="none" strike="noStrike" dirty="0">
                <a:effectLst/>
                <a:latin typeface="Myriad Pro" panose="020B0503030403020204" charset="0"/>
                <a:ea typeface="Helvetica Neue Light"/>
                <a:cs typeface="Helvetica Neue Light"/>
              </a:rPr>
              <a:t>Prevention Training Team	01</a:t>
            </a:r>
            <a:r>
              <a:rPr lang="en-GB" sz="1400" dirty="0"/>
              <a:t>		</a:t>
            </a:r>
            <a:r>
              <a:rPr lang="en-GB" sz="1400" dirty="0">
                <a:latin typeface="Myriad Pro" panose="020B0503030403020204" charset="0"/>
              </a:rPr>
              <a:t>September</a:t>
            </a:r>
            <a:r>
              <a:rPr lang="en-GB" sz="1400" b="0" i="0" u="none" strike="noStrike" dirty="0">
                <a:effectLst/>
                <a:latin typeface="Myriad Pro" panose="020B0503030403020204" charset="0"/>
                <a:ea typeface="Helvetica Neue Light"/>
                <a:cs typeface="Helvetica Neue Light"/>
              </a:rPr>
              <a:t> 2025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AutoShape 2" descr="Generated from prompt">
            <a:extLst>
              <a:ext uri="{FF2B5EF4-FFF2-40B4-BE49-F238E27FC236}">
                <a16:creationId xmlns:a16="http://schemas.microsoft.com/office/drawing/2014/main" id="{740A85E9-EFBB-411C-355C-6254FE3483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people watching fireworks over water&#10;&#10;Description automatically generated">
            <a:extLst>
              <a:ext uri="{FF2B5EF4-FFF2-40B4-BE49-F238E27FC236}">
                <a16:creationId xmlns:a16="http://schemas.microsoft.com/office/drawing/2014/main" id="{E249108A-0D95-5E7D-5191-551C7B5B7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74" y="1086492"/>
            <a:ext cx="4103670" cy="4103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51790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YFRSAccessibleTheme">
  <a:themeElements>
    <a:clrScheme name="WYFRS Accessible Colours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A74513"/>
      </a:accent1>
      <a:accent2>
        <a:srgbClr val="826B43"/>
      </a:accent2>
      <a:accent3>
        <a:srgbClr val="1E3663"/>
      </a:accent3>
      <a:accent4>
        <a:srgbClr val="70485D"/>
      </a:accent4>
      <a:accent5>
        <a:srgbClr val="476D1D"/>
      </a:accent5>
      <a:accent6>
        <a:srgbClr val="7030A0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YFRS-Presentation-Option1" id="{2E9A5CA2-DF85-4484-B9CC-B3DB54996964}" vid="{0BEC39F5-F8F6-4E32-B28B-E5A358FF35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4B84F253D7E4ABA0B337C0228B7A2" ma:contentTypeVersion="12" ma:contentTypeDescription="Create a new document." ma:contentTypeScope="" ma:versionID="c589ea05d5e0fd242417488c7dbd5078">
  <xsd:schema xmlns:xsd="http://www.w3.org/2001/XMLSchema" xmlns:xs="http://www.w3.org/2001/XMLSchema" xmlns:p="http://schemas.microsoft.com/office/2006/metadata/properties" xmlns:ns2="fb3b8ff3-f533-4995-8326-c16daf8d34b3" xmlns:ns3="5aa672eb-7ff3-4727-8d62-80aafbf7a6f0" targetNamespace="http://schemas.microsoft.com/office/2006/metadata/properties" ma:root="true" ma:fieldsID="d4be015a43aad6f3d46195d5f24241cc" ns2:_="" ns3:_="">
    <xsd:import namespace="fb3b8ff3-f533-4995-8326-c16daf8d34b3"/>
    <xsd:import namespace="5aa672eb-7ff3-4727-8d62-80aafbf7a6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Category"/>
                <xsd:element ref="ns2:Audience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b8ff3-f533-4995-8326-c16daf8d3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Category" ma:index="15" ma:displayName="Category" ma:format="Dropdown" ma:internalName="Category">
      <xsd:simpleType>
        <xsd:union memberTypes="dms:Text">
          <xsd:simpleType>
            <xsd:restriction base="dms:Choice">
              <xsd:enumeration value="Covid-19 Resources"/>
              <xsd:enumeration value="Arson"/>
              <xsd:enumeration value="Bonfire and Fireworks"/>
              <xsd:enumeration value="Smoke Detectors"/>
              <xsd:enumeration value="Safe &amp; Well"/>
              <xsd:enumeration value="Partnership Referral Portal"/>
              <xsd:enumeration value="Home Fire Safety"/>
              <xsd:enumeration value="Prisons"/>
              <xsd:enumeration value="Scouts"/>
              <xsd:enumeration value="Road Safety"/>
              <xsd:enumeration value="School Visit Booking"/>
              <xsd:enumeration value="Teacher Resources"/>
              <xsd:enumeration value="Water Safety"/>
              <xsd:enumeration value="Data Protection"/>
              <xsd:enumeration value="Dementia"/>
              <xsd:enumeration value="General"/>
              <xsd:enumeration value="Mental Health"/>
              <xsd:enumeration value="Partnerships"/>
              <xsd:enumeration value="Performance Management"/>
              <xsd:enumeration value="Person Centered Framework"/>
              <xsd:enumeration value="Prevention Database &amp; Mobile Working"/>
              <xsd:enumeration value="Safe &amp; Well - Cold Homes"/>
              <xsd:enumeration value="Safe &amp; Well - Crime Prevention"/>
              <xsd:enumeration value="Safe &amp; Well - Falls"/>
              <xsd:enumeration value="Safe &amp; Well - Fire Prevention"/>
              <xsd:enumeration value="Safe &amp; Well - Smoking Cessation"/>
              <xsd:enumeration value="Safe &amp; Well - Social Isolation"/>
              <xsd:enumeration value="Safeguarding"/>
            </xsd:restriction>
          </xsd:simpleType>
        </xsd:union>
      </xsd:simpleType>
    </xsd:element>
    <xsd:element name="Audience" ma:index="16" ma:displayName="Audience" ma:format="Dropdown" ma:internalName="Audience">
      <xsd:simpleType>
        <xsd:union memberTypes="dms:Text">
          <xsd:simpleType>
            <xsd:restriction base="dms:Choice">
              <xsd:enumeration value="Staff Training"/>
              <xsd:enumeration value="Partnerships"/>
              <xsd:enumeration value="Schools"/>
            </xsd:restriction>
          </xsd:simpleType>
        </xsd:un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672eb-7ff3-4727-8d62-80aafbf7a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b3b8ff3-f533-4995-8326-c16daf8d34b3"/>
    <Audience xmlns="fb3b8ff3-f533-4995-8326-c16daf8d34b3"/>
  </documentManagement>
</p:properties>
</file>

<file path=customXml/itemProps1.xml><?xml version="1.0" encoding="utf-8"?>
<ds:datastoreItem xmlns:ds="http://schemas.openxmlformats.org/officeDocument/2006/customXml" ds:itemID="{19DEA122-4EFD-432C-988A-8D08FE80C6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6AF2B1-D03E-44D5-89BB-D5D9A8E59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3b8ff3-f533-4995-8326-c16daf8d34b3"/>
    <ds:schemaRef ds:uri="5aa672eb-7ff3-4727-8d62-80aafbf7a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2E1CBE-5139-4A3D-8A19-7A396D549168}">
  <ds:schemaRefs>
    <ds:schemaRef ds:uri="http://schemas.microsoft.com/office/2006/metadata/properties"/>
    <ds:schemaRef ds:uri="http://schemas.microsoft.com/office/infopath/2007/PartnerControls"/>
    <ds:schemaRef ds:uri="fb3b8ff3-f533-4995-8326-c16daf8d34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503</Words>
  <Application>Microsoft Office PowerPoint</Application>
  <PresentationFormat>Widescreen</PresentationFormat>
  <Paragraphs>66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WYFRSAccessibleTheme</vt:lpstr>
      <vt:lpstr>Firework legalities</vt:lpstr>
      <vt:lpstr>PowerPoint Presentation</vt:lpstr>
      <vt:lpstr>Fireworks and the law</vt:lpstr>
      <vt:lpstr>Fireworks and the law</vt:lpstr>
      <vt:lpstr>PowerPoint Presentation</vt:lpstr>
      <vt:lpstr>PowerPoint Presentation</vt:lpstr>
      <vt:lpstr>Firework legalities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Lister</dc:creator>
  <cp:lastModifiedBy>Amanda Lister</cp:lastModifiedBy>
  <cp:revision>2</cp:revision>
  <dcterms:created xsi:type="dcterms:W3CDTF">2024-09-06T15:03:52Z</dcterms:created>
  <dcterms:modified xsi:type="dcterms:W3CDTF">2024-09-12T16:35:34Z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0x01010038B4B84F253D7E4ABA0B337C0228B7A2</vt:lpwstr>
  </property>
</Properties>
</file>