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9"/>
  </p:notesMasterIdLst>
  <p:sldIdLst>
    <p:sldId id="256" r:id="rId2"/>
    <p:sldId id="257" r:id="rId3"/>
    <p:sldId id="295" r:id="rId4"/>
    <p:sldId id="288" r:id="rId5"/>
    <p:sldId id="289" r:id="rId6"/>
    <p:sldId id="290" r:id="rId7"/>
    <p:sldId id="291" r:id="rId8"/>
    <p:sldId id="296" r:id="rId9"/>
    <p:sldId id="292" r:id="rId10"/>
    <p:sldId id="293" r:id="rId11"/>
    <p:sldId id="297" r:id="rId12"/>
    <p:sldId id="298" r:id="rId13"/>
    <p:sldId id="299" r:id="rId14"/>
    <p:sldId id="300" r:id="rId15"/>
    <p:sldId id="301" r:id="rId16"/>
    <p:sldId id="302" r:id="rId17"/>
    <p:sldId id="30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EFF"/>
    <a:srgbClr val="F47128"/>
    <a:srgbClr val="EF7C25"/>
    <a:srgbClr val="E95E33"/>
    <a:srgbClr val="FFC969"/>
    <a:srgbClr val="AD3809"/>
    <a:srgbClr val="FFA62F"/>
    <a:srgbClr val="EEFF11"/>
    <a:srgbClr val="C00000"/>
    <a:srgbClr val="C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46886" autoAdjust="0"/>
  </p:normalViewPr>
  <p:slideViewPr>
    <p:cSldViewPr snapToGrid="0">
      <p:cViewPr>
        <p:scale>
          <a:sx n="41" d="100"/>
          <a:sy n="41" d="100"/>
        </p:scale>
        <p:origin x="2290" y="17"/>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A18A0-6E5D-4647-BE3E-EA0EC2EE99A3}" type="datetimeFigureOut">
              <a:rPr lang="en-GB" smtClean="0"/>
              <a:t>13/09/2022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2D6B2-37C1-4704-95EA-BA72574D1ADF}" type="slidenum">
              <a:rPr lang="en-GB" smtClean="0"/>
              <a:t>‹#›</a:t>
            </a:fld>
            <a:endParaRPr lang="en-GB"/>
          </a:p>
        </p:txBody>
      </p:sp>
    </p:spTree>
    <p:extLst>
      <p:ext uri="{BB962C8B-B14F-4D97-AF65-F5344CB8AC3E}">
        <p14:creationId xmlns:p14="http://schemas.microsoft.com/office/powerpoint/2010/main" val="290689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estyorksfire.gov.u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arents.au.reachout.com/common-concerns/everyday-issues/risk-taking-and-teenager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eachingenglish.org.uk/article/role-pla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ngminds.org.uk/media/1513/young-minds-coping-with-school.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bc.co.uk/cbbc/joinin/handling-peer-pressur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FF0000"/>
                </a:solidFill>
              </a:rPr>
              <a:t>WEST YORKSHIRE FIRE AND RESCUE SERVICE SESSION 1: MISCHEIF NIGHT</a:t>
            </a:r>
          </a:p>
          <a:p>
            <a:endParaRPr lang="en-GB" u="sng" dirty="0">
              <a:solidFill>
                <a:srgbClr val="FF0000"/>
              </a:solidFill>
            </a:endParaRPr>
          </a:p>
          <a:p>
            <a:r>
              <a:rPr lang="en-GB" u="sng" dirty="0">
                <a:solidFill>
                  <a:srgbClr val="FF0000"/>
                </a:solidFill>
              </a:rPr>
              <a:t>SESSION OBJECTIVES:</a:t>
            </a:r>
          </a:p>
          <a:p>
            <a:endParaRPr lang="en-GB" u="sng" dirty="0">
              <a:solidFill>
                <a:srgbClr val="FF0000"/>
              </a:solidFill>
            </a:endParaRPr>
          </a:p>
          <a:p>
            <a:pPr marL="342900" lvl="0" indent="-342900">
              <a:buFont typeface="Symbol" panose="05050102010706020507" pitchFamily="18" charset="2"/>
              <a:buChar char=""/>
            </a:pPr>
            <a:r>
              <a:rPr lang="en-GB" sz="12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Students will be able to critically assess the choices and decisions they make to keep themselves safe.</a:t>
            </a:r>
            <a:endParaRPr lang="en-GB" sz="1200" dirty="0">
              <a:effectLst/>
              <a:latin typeface="Verdana" panose="020B060403050404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Students will understand the potential consequences of risk-taking behaviour and the negative risk/reward ratio.</a:t>
            </a:r>
            <a:endParaRPr lang="en-GB" sz="1200" dirty="0">
              <a:effectLst/>
              <a:latin typeface="Verdana" panose="020B060403050404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Students will develop methods and techniques to avoid dangerous or risky situations.</a:t>
            </a:r>
            <a:endParaRPr lang="en-GB" sz="1200" dirty="0">
              <a:effectLst/>
              <a:latin typeface="Verdana" panose="020B0604030504040204" pitchFamily="34" charset="0"/>
              <a:ea typeface="Calibri" panose="020F0502020204030204" pitchFamily="34" charset="0"/>
              <a:cs typeface="Arial" panose="020B0604020202020204" pitchFamily="34" charset="0"/>
            </a:endParaRPr>
          </a:p>
          <a:p>
            <a:pPr marL="0" indent="0" algn="l">
              <a:buFont typeface="Arial" panose="020B0604020202020204" pitchFamily="34" charset="0"/>
              <a:buNone/>
            </a:pPr>
            <a:endParaRPr lang="en-GB" dirty="0">
              <a:solidFill>
                <a:srgbClr val="FF0000"/>
              </a:solidFill>
            </a:endParaRPr>
          </a:p>
          <a:p>
            <a:r>
              <a:rPr lang="en-GB" u="sng" dirty="0">
                <a:solidFill>
                  <a:srgbClr val="FF0000"/>
                </a:solidFill>
              </a:rPr>
              <a:t>SESSION OVERVIEW:</a:t>
            </a:r>
          </a:p>
          <a:p>
            <a:endParaRPr lang="en-GB"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Verdana" panose="020B0604030504040204" pitchFamily="34" charset="0"/>
                <a:ea typeface="Calibri" panose="020F0502020204030204" pitchFamily="34" charset="0"/>
                <a:cs typeface="Arial" panose="020B0604020202020204" pitchFamily="34" charset="0"/>
              </a:rPr>
              <a:t>During October and November, with mischief night and the build up to bonfire night, students need to understand how even small decisions they make can put them at significant risks. This session aims to help students critically assess why we sometimes make decisions that work against our self-interest, and what we can do to make better decisions and keep ourselves safe. They will also develop an understanding of the risk/reward ratio and how friends influence our ability to make good choices.</a:t>
            </a:r>
            <a:endParaRPr lang="en-GB" dirty="0">
              <a:solidFill>
                <a:srgbClr val="FF0000"/>
              </a:solidFill>
            </a:endParaRPr>
          </a:p>
          <a:p>
            <a:endParaRPr lang="en-GB" u="sng" dirty="0">
              <a:solidFill>
                <a:srgbClr val="FF0000"/>
              </a:solidFill>
            </a:endParaRPr>
          </a:p>
          <a:p>
            <a:r>
              <a:rPr lang="en-GB" u="sng" dirty="0">
                <a:solidFill>
                  <a:srgbClr val="FF0000"/>
                </a:solidFill>
              </a:rPr>
              <a:t>FILM SYNOPSIS: MISCHEIF</a:t>
            </a:r>
          </a:p>
          <a:p>
            <a:r>
              <a:rPr lang="en-GB" u="sng" dirty="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Verdana" panose="020B0604030504040204" pitchFamily="34" charset="0"/>
                <a:ea typeface="Calibri" panose="020F0502020204030204" pitchFamily="34" charset="0"/>
                <a:cs typeface="Arial" panose="020B0604020202020204" pitchFamily="34" charset="0"/>
              </a:rPr>
              <a:t>Ash has a dilemma; it’s mischief night and he’s getting pressured to go out with his best mate, Lee. He knows going out will increase his chance of getting into trouble, and he wants to do the right thing to keep himself safe and not jeopardise his future or the relationship he has with his girlfriend, Zara. However he’s also worried about what Lee and his other mates will think of him. In this film Ash learns how important it is to make the right choices, even when it’s difficult. </a:t>
            </a:r>
            <a:endParaRPr lang="en-GB" sz="1000" dirty="0">
              <a:effectLst/>
              <a:latin typeface="Verdana" panose="020B0604030504040204" pitchFamily="34" charset="0"/>
              <a:ea typeface="Calibri" panose="020F0502020204030204" pitchFamily="34" charset="0"/>
              <a:cs typeface="Arial" panose="020B0604020202020204" pitchFamily="34" charset="0"/>
            </a:endParaRPr>
          </a:p>
          <a:p>
            <a:endParaRPr lang="en-GB" sz="1000" dirty="0">
              <a:effectLst/>
              <a:latin typeface="Verdana" panose="020B0604030504040204" pitchFamily="34" charset="0"/>
              <a:ea typeface="Calibri" panose="020F0502020204030204" pitchFamily="34" charset="0"/>
              <a:cs typeface="Arial" panose="020B0604020202020204" pitchFamily="34" charset="0"/>
            </a:endParaRPr>
          </a:p>
          <a:p>
            <a:r>
              <a:rPr lang="en-GB" sz="1000" u="sng" dirty="0">
                <a:effectLst/>
                <a:latin typeface="Verdana" panose="020B0604030504040204" pitchFamily="34" charset="0"/>
                <a:ea typeface="Calibri" panose="020F0502020204030204" pitchFamily="34" charset="0"/>
                <a:cs typeface="Arial" panose="020B0604020202020204" pitchFamily="34" charset="0"/>
              </a:rPr>
              <a:t>LINKS:</a:t>
            </a:r>
          </a:p>
          <a:p>
            <a:endParaRPr lang="en-GB" sz="1000" u="sng" dirty="0">
              <a:effectLst/>
              <a:latin typeface="Verdana" panose="020B0604030504040204" pitchFamily="34" charset="0"/>
              <a:ea typeface="Calibri" panose="020F0502020204030204" pitchFamily="34" charset="0"/>
              <a:cs typeface="Arial" panose="020B0604020202020204" pitchFamily="34" charset="0"/>
            </a:endParaRPr>
          </a:p>
          <a:p>
            <a:r>
              <a:rPr lang="en-GB" sz="1000" u="none" dirty="0">
                <a:effectLst/>
                <a:latin typeface="Verdana" panose="020B0604030504040204" pitchFamily="34" charset="0"/>
                <a:ea typeface="Calibri" panose="020F0502020204030204" pitchFamily="34" charset="0"/>
                <a:cs typeface="Arial" panose="020B0604020202020204" pitchFamily="34" charset="0"/>
              </a:rPr>
              <a:t>Please follow the link below to access a greater range of resources provided by the West Yorkshire Fire and Rescue Service surrounding teaching students about Bonfire night and Mischief night:</a:t>
            </a:r>
          </a:p>
          <a:p>
            <a:endParaRPr lang="en-GB" sz="1000" u="none" dirty="0">
              <a:effectLst/>
              <a:latin typeface="Verdana" panose="020B0604030504040204" pitchFamily="34" charset="0"/>
              <a:ea typeface="Calibri" panose="020F0502020204030204" pitchFamily="34" charset="0"/>
              <a:cs typeface="Arial" panose="020B0604020202020204" pitchFamily="34" charset="0"/>
            </a:endParaRPr>
          </a:p>
          <a:p>
            <a:r>
              <a:rPr lang="en-GB" dirty="0">
                <a:hlinkClick r:id="rId3"/>
              </a:rPr>
              <a:t>https://www.westyorksfire.gov.uk/</a:t>
            </a:r>
            <a:endParaRPr lang="en-GB" dirty="0"/>
          </a:p>
          <a:p>
            <a:endParaRPr lang="en-GB" sz="1000" u="none" dirty="0">
              <a:effectLst/>
              <a:latin typeface="Verdana" panose="020B0604030504040204" pitchFamily="34" charset="0"/>
              <a:ea typeface="Calibri" panose="020F0502020204030204" pitchFamily="34" charset="0"/>
              <a:cs typeface="Arial" panose="020B0604020202020204" pitchFamily="34" charset="0"/>
            </a:endParaRPr>
          </a:p>
          <a:p>
            <a:r>
              <a:rPr lang="en-GB" sz="1000" u="sng" dirty="0">
                <a:solidFill>
                  <a:srgbClr val="FF0000"/>
                </a:solidFill>
              </a:rPr>
              <a:t>ADDITIONAL NOTES:</a:t>
            </a:r>
          </a:p>
          <a:p>
            <a:endParaRPr lang="en-GB" sz="1000" u="sng" dirty="0">
              <a:solidFill>
                <a:srgbClr val="FF0000"/>
              </a:solidFill>
            </a:endParaRPr>
          </a:p>
          <a:p>
            <a:r>
              <a:rPr lang="en-GB" sz="1000" u="none" dirty="0">
                <a:solidFill>
                  <a:srgbClr val="FF0000"/>
                </a:solidFill>
              </a:rPr>
              <a:t>Please note, you have also been sent a Teacher Information Sheet, which provides you on useful facts and figures regarding arson in the UK, plus top tips on general safety during Bonfire Night. This sheet will need to be used during Part 3 and the Conclusion to the session. </a:t>
            </a:r>
          </a:p>
          <a:p>
            <a:endParaRPr lang="en-GB" sz="12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a:t>
            </a:fld>
            <a:endParaRPr lang="en-GB"/>
          </a:p>
        </p:txBody>
      </p:sp>
    </p:spTree>
    <p:extLst>
      <p:ext uri="{BB962C8B-B14F-4D97-AF65-F5344CB8AC3E}">
        <p14:creationId xmlns:p14="http://schemas.microsoft.com/office/powerpoint/2010/main" val="310261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[Continued]</a:t>
            </a:r>
          </a:p>
          <a:p>
            <a:endParaRPr lang="en-GB" sz="1800" dirty="0"/>
          </a:p>
          <a:p>
            <a:r>
              <a:rPr lang="en-GB" sz="1800" dirty="0"/>
              <a:t>Who is the being a good mate out of three characters?</a:t>
            </a:r>
          </a:p>
          <a:p>
            <a:endParaRPr lang="en-GB" sz="1800" dirty="0"/>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mn-ea"/>
                <a:cs typeface="Arial" panose="020B0604020202020204" pitchFamily="34" charset="0"/>
              </a:rPr>
              <a:t>Who is the better mate out of Lee and Ash? Why?</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mn-ea"/>
                <a:cs typeface="Arial" panose="020B0604020202020204" pitchFamily="34" charset="0"/>
              </a:rPr>
              <a:t>How does Ash try to influence Lee and is it positive? (For example, suggesting he doesn’t hang out with Danny, asking him if he wants to stay in and play Xbox etc).</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mn-ea"/>
                <a:cs typeface="Arial" panose="020B0604020202020204" pitchFamily="34" charset="0"/>
              </a:rPr>
              <a:t>What kind of influence do we think we are on our mates, positive and negative? Does it always work? If not, does trying to be a positive influence still make you a good mate? </a:t>
            </a:r>
          </a:p>
          <a:p>
            <a:endParaRPr lang="en-GB" sz="1800" i="1" dirty="0"/>
          </a:p>
          <a:p>
            <a:r>
              <a:rPr lang="en-GB" sz="1800" i="0" u="sng" dirty="0"/>
              <a:t>CONCLUSION:</a:t>
            </a:r>
          </a:p>
          <a:p>
            <a:endParaRPr lang="en-GB" sz="1800" i="1" dirty="0"/>
          </a:p>
          <a:p>
            <a:r>
              <a:rPr lang="en-GB" sz="1800" i="0" dirty="0"/>
              <a:t>Conclude the discussion by highlighting that Lee’s negative influence on Ash isn’t necessarily deliberate, he may just be thoughtless and not really listening to his mate. A good mate would listen, respect, accept and it is useful for us to observe how our mates influence us and then manage the relationship accordingly. This doesn’t mean Ash should stop seeing Lee, but be aware that certain situations with Lee puts him at unnecessary risk so avoid those situations (especially around Mischief Night and Bonfire Night).</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10</a:t>
            </a:fld>
            <a:endParaRPr lang="en-GB"/>
          </a:p>
        </p:txBody>
      </p:sp>
    </p:spTree>
    <p:extLst>
      <p:ext uri="{BB962C8B-B14F-4D97-AF65-F5344CB8AC3E}">
        <p14:creationId xmlns:p14="http://schemas.microsoft.com/office/powerpoint/2010/main" val="3229979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t>PART 3:</a:t>
            </a:r>
          </a:p>
          <a:p>
            <a:endParaRPr lang="en-GB" sz="1800" dirty="0"/>
          </a:p>
          <a:p>
            <a:r>
              <a:rPr lang="en-GB" sz="1800" u="sng" dirty="0"/>
              <a:t>ACTIVITY: (2 mins)</a:t>
            </a:r>
          </a:p>
          <a:p>
            <a:endParaRPr lang="en-GB" sz="1800" dirty="0"/>
          </a:p>
          <a:p>
            <a:r>
              <a:rPr lang="en-GB" sz="1800" dirty="0"/>
              <a:t>Play the film ‘Mischief: Part 3’.</a:t>
            </a:r>
          </a:p>
          <a:p>
            <a:endParaRPr lang="en-GB" sz="1800" u="sng" dirty="0"/>
          </a:p>
          <a:p>
            <a:r>
              <a:rPr lang="en-GB" sz="1800" u="sng" dirty="0"/>
              <a:t>CLASS DISCUSSION (Approx. 8 mins)</a:t>
            </a:r>
          </a:p>
          <a:p>
            <a:endParaRPr lang="en-GB" sz="1800" dirty="0"/>
          </a:p>
          <a:p>
            <a:r>
              <a:rPr lang="en-GB" sz="1800" dirty="0"/>
              <a:t>Lead a discussion exploring what happens in the third and final part of the film, focussing on the following:</a:t>
            </a:r>
          </a:p>
          <a:p>
            <a:endParaRPr lang="en-GB" sz="1800" dirty="0"/>
          </a:p>
          <a:p>
            <a:r>
              <a:rPr lang="en-GB" sz="1800" dirty="0"/>
              <a:t>[Next]</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11</a:t>
            </a:fld>
            <a:endParaRPr lang="en-GB"/>
          </a:p>
        </p:txBody>
      </p:sp>
    </p:spTree>
    <p:extLst>
      <p:ext uri="{BB962C8B-B14F-4D97-AF65-F5344CB8AC3E}">
        <p14:creationId xmlns:p14="http://schemas.microsoft.com/office/powerpoint/2010/main" val="1880814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[Continued]</a:t>
            </a:r>
          </a:p>
          <a:p>
            <a:endParaRPr lang="en-GB" sz="1800" dirty="0"/>
          </a:p>
          <a:p>
            <a:r>
              <a:rPr lang="en-GB" sz="1800" dirty="0"/>
              <a:t>Did Ash make the correct decision when he went out?</a:t>
            </a:r>
          </a:p>
          <a:p>
            <a:endParaRPr lang="en-GB" sz="1800" dirty="0"/>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mn-ea"/>
                <a:cs typeface="Arial" panose="020B0604020202020204" pitchFamily="34" charset="0"/>
              </a:rPr>
              <a:t>Did Ash intend to meet up with Lee, and should he of stayed when things escalated?</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mn-ea"/>
                <a:cs typeface="Arial" panose="020B0604020202020204" pitchFamily="34" charset="0"/>
              </a:rPr>
              <a:t>How did Ash benefit from going out with Lee?</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mn-ea"/>
                <a:cs typeface="Arial" panose="020B0604020202020204" pitchFamily="34" charset="0"/>
              </a:rPr>
              <a:t>Was he right to leave when he did? Should he have left sooner? What might have happened if he’d stayed?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mn-ea"/>
                <a:cs typeface="Arial" panose="020B0604020202020204" pitchFamily="34" charset="0"/>
              </a:rPr>
              <a:t>What did Zara think of his decision? Do you think she was right in thinking Ash had handled the situation badly?</a:t>
            </a:r>
          </a:p>
          <a:p>
            <a:endParaRPr lang="en-GB" sz="1800" dirty="0"/>
          </a:p>
          <a:p>
            <a:r>
              <a:rPr lang="en-GB" sz="1800" dirty="0">
                <a:effectLst/>
                <a:latin typeface="Verdana" panose="020B0604030504040204" pitchFamily="34" charset="0"/>
                <a:ea typeface="Calibri" panose="020F0502020204030204" pitchFamily="34" charset="0"/>
                <a:cs typeface="Arial" panose="020B0604020202020204" pitchFamily="34" charset="0"/>
              </a:rPr>
              <a:t>[Next]</a:t>
            </a:r>
          </a:p>
        </p:txBody>
      </p:sp>
      <p:sp>
        <p:nvSpPr>
          <p:cNvPr id="4" name="Slide Number Placeholder 3"/>
          <p:cNvSpPr>
            <a:spLocks noGrp="1"/>
          </p:cNvSpPr>
          <p:nvPr>
            <p:ph type="sldNum" sz="quarter" idx="5"/>
          </p:nvPr>
        </p:nvSpPr>
        <p:spPr/>
        <p:txBody>
          <a:bodyPr/>
          <a:lstStyle/>
          <a:p>
            <a:fld id="{4312D6B2-37C1-4704-95EA-BA72574D1ADF}" type="slidenum">
              <a:rPr lang="en-GB" smtClean="0"/>
              <a:t>12</a:t>
            </a:fld>
            <a:endParaRPr lang="en-GB"/>
          </a:p>
        </p:txBody>
      </p:sp>
    </p:spTree>
    <p:extLst>
      <p:ext uri="{BB962C8B-B14F-4D97-AF65-F5344CB8AC3E}">
        <p14:creationId xmlns:p14="http://schemas.microsoft.com/office/powerpoint/2010/main" val="2333011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[Continued]</a:t>
            </a:r>
          </a:p>
          <a:p>
            <a:endParaRPr lang="en-GB" sz="1800" dirty="0"/>
          </a:p>
          <a:p>
            <a:r>
              <a:rPr lang="en-GB" sz="1800" dirty="0"/>
              <a:t>Move the discussion forward, focussing on the topic of risk taking behaviour:</a:t>
            </a:r>
          </a:p>
          <a:p>
            <a:pPr marL="0" lvl="0" indent="0">
              <a:buFont typeface="Symbol" panose="05050102010706020507" pitchFamily="18" charset="2"/>
              <a:buNone/>
            </a:pPr>
            <a:endParaRPr lang="en-GB" sz="1800" i="1"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mn-ea"/>
                <a:cs typeface="Arial" panose="020B0604020202020204" pitchFamily="34" charset="0"/>
              </a:rPr>
              <a:t>What do we think constitutes risky behaviour?</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mn-ea"/>
                <a:cs typeface="Arial" panose="020B0604020202020204" pitchFamily="34" charset="0"/>
              </a:rPr>
              <a:t>What examples of risky or dangerous behaviour did we hear about throughout the film?</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mn-ea"/>
                <a:cs typeface="Arial" panose="020B0604020202020204" pitchFamily="34" charset="0"/>
              </a:rPr>
              <a:t>What other risky behaviour might we see around Mischief and Bonfire night?</a:t>
            </a:r>
          </a:p>
          <a:p>
            <a:pPr marL="0" lvl="0" indent="0">
              <a:buFont typeface="Symbol" panose="05050102010706020507" pitchFamily="18" charset="2"/>
              <a:buNone/>
            </a:pPr>
            <a:endParaRPr lang="en-GB" sz="1800" i="1"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[Next]</a:t>
            </a:r>
          </a:p>
        </p:txBody>
      </p:sp>
      <p:sp>
        <p:nvSpPr>
          <p:cNvPr id="4" name="Slide Number Placeholder 3"/>
          <p:cNvSpPr>
            <a:spLocks noGrp="1"/>
          </p:cNvSpPr>
          <p:nvPr>
            <p:ph type="sldNum" sz="quarter" idx="5"/>
          </p:nvPr>
        </p:nvSpPr>
        <p:spPr/>
        <p:txBody>
          <a:bodyPr/>
          <a:lstStyle/>
          <a:p>
            <a:fld id="{4312D6B2-37C1-4704-95EA-BA72574D1ADF}" type="slidenum">
              <a:rPr lang="en-GB" smtClean="0"/>
              <a:t>13</a:t>
            </a:fld>
            <a:endParaRPr lang="en-GB"/>
          </a:p>
        </p:txBody>
      </p:sp>
    </p:spTree>
    <p:extLst>
      <p:ext uri="{BB962C8B-B14F-4D97-AF65-F5344CB8AC3E}">
        <p14:creationId xmlns:p14="http://schemas.microsoft.com/office/powerpoint/2010/main" val="2006068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i="0" dirty="0">
                <a:effectLst/>
                <a:latin typeface="Verdana" panose="020B0604030504040204" pitchFamily="34" charset="0"/>
                <a:ea typeface="Calibri" panose="020F0502020204030204" pitchFamily="34" charset="0"/>
                <a:cs typeface="Arial" panose="020B0604020202020204" pitchFamily="34" charset="0"/>
              </a:rPr>
              <a:t>[Continued]</a:t>
            </a:r>
          </a:p>
          <a:p>
            <a:pPr marL="0" lvl="0" indent="0">
              <a:buFont typeface="Symbol" panose="05050102010706020507" pitchFamily="18" charset="2"/>
              <a:buNone/>
            </a:pPr>
            <a:endParaRPr lang="en-GB" sz="1800" i="0" dirty="0">
              <a:effectLst/>
              <a:latin typeface="Verdana" panose="020B0604030504040204" pitchFamily="34" charset="0"/>
              <a:ea typeface="Calibri" panose="020F0502020204030204" pitchFamily="34" charset="0"/>
              <a:cs typeface="Arial" panose="020B0604020202020204" pitchFamily="34" charset="0"/>
            </a:endParaRPr>
          </a:p>
          <a:p>
            <a:pPr marL="0" lvl="0" indent="0">
              <a:buFont typeface="Symbol" panose="05050102010706020507" pitchFamily="18" charset="2"/>
              <a:buNone/>
            </a:pPr>
            <a:r>
              <a:rPr lang="en-GB" sz="1800" i="0" dirty="0">
                <a:effectLst/>
                <a:latin typeface="Verdana" panose="020B0604030504040204" pitchFamily="34" charset="0"/>
                <a:ea typeface="Calibri" panose="020F0502020204030204" pitchFamily="34" charset="0"/>
                <a:cs typeface="Arial" panose="020B0604020202020204" pitchFamily="34" charset="0"/>
              </a:rPr>
              <a:t>Explain to students what the Risk / Reward ratio is: </a:t>
            </a:r>
          </a:p>
          <a:p>
            <a:pPr marL="0" lvl="0" indent="0">
              <a:buFont typeface="Symbol" panose="05050102010706020507" pitchFamily="18" charset="2"/>
              <a:buNone/>
            </a:pPr>
            <a:endParaRPr lang="en-GB" sz="1800" i="0" dirty="0">
              <a:effectLst/>
              <a:latin typeface="Verdana" panose="020B0604030504040204" pitchFamily="34" charset="0"/>
              <a:ea typeface="Calibri" panose="020F0502020204030204" pitchFamily="34" charset="0"/>
              <a:cs typeface="Arial" panose="020B0604020202020204" pitchFamily="34" charset="0"/>
            </a:endParaRPr>
          </a:p>
          <a:p>
            <a:pPr marL="0" lvl="0" indent="0">
              <a:buFont typeface="Symbol" panose="05050102010706020507" pitchFamily="18" charset="2"/>
              <a:buNone/>
            </a:pPr>
            <a:r>
              <a:rPr lang="en-GB" sz="1800" i="1" dirty="0">
                <a:effectLst/>
                <a:latin typeface="Verdana" panose="020B0604030504040204" pitchFamily="34" charset="0"/>
                <a:ea typeface="Calibri" panose="020F0502020204030204" pitchFamily="34" charset="0"/>
                <a:cs typeface="Arial" panose="020B0604020202020204" pitchFamily="34" charset="0"/>
              </a:rPr>
              <a:t>The risk / reward ratio is the trade off between the supposed reward of performing a behaviour, compared to it’s risk. For example, the reward of performing anti-social behaviour </a:t>
            </a:r>
            <a:r>
              <a:rPr lang="en-GB" sz="1800" i="1">
                <a:effectLst/>
                <a:latin typeface="Verdana" panose="020B0604030504040204" pitchFamily="34" charset="0"/>
                <a:ea typeface="Calibri" panose="020F0502020204030204" pitchFamily="34" charset="0"/>
                <a:cs typeface="Arial" panose="020B0604020202020204" pitchFamily="34" charset="0"/>
              </a:rPr>
              <a:t>around is </a:t>
            </a:r>
            <a:r>
              <a:rPr lang="en-GB" sz="1800" i="1" dirty="0">
                <a:effectLst/>
                <a:latin typeface="Verdana" panose="020B0604030504040204" pitchFamily="34" charset="0"/>
                <a:ea typeface="Calibri" panose="020F0502020204030204" pitchFamily="34" charset="0"/>
                <a:cs typeface="Arial" panose="020B0604020202020204" pitchFamily="34" charset="0"/>
              </a:rPr>
              <a:t>that people who see you will think of you as funny / cool / someone that want to hang around with, whereas the risk could be getting expelled / getting arrested / getting in trouble. Often around Bonfire and Mischief night, the risk of performing a behaviour massively outweighs the reward. </a:t>
            </a:r>
          </a:p>
          <a:p>
            <a:pPr marL="0" lvl="0" indent="0">
              <a:buFont typeface="Symbol" panose="05050102010706020507" pitchFamily="18" charset="2"/>
              <a:buNone/>
            </a:pPr>
            <a:endParaRPr lang="en-GB" sz="1800" i="1" dirty="0">
              <a:effectLst/>
              <a:latin typeface="Verdana" panose="020B0604030504040204" pitchFamily="34" charset="0"/>
              <a:ea typeface="Calibri" panose="020F0502020204030204" pitchFamily="34" charset="0"/>
              <a:cs typeface="Arial" panose="020B0604020202020204" pitchFamily="34" charset="0"/>
            </a:endParaRPr>
          </a:p>
          <a:p>
            <a:pPr marL="0" lvl="0" indent="0">
              <a:buFont typeface="Symbol" panose="05050102010706020507" pitchFamily="18" charset="2"/>
              <a:buNone/>
            </a:pPr>
            <a:r>
              <a:rPr lang="en-GB" sz="1800" i="0" dirty="0">
                <a:effectLst/>
                <a:latin typeface="Verdana" panose="020B0604030504040204" pitchFamily="34" charset="0"/>
                <a:ea typeface="Calibri" panose="020F0502020204030204" pitchFamily="34" charset="0"/>
                <a:cs typeface="Arial" panose="020B0604020202020204" pitchFamily="34" charset="0"/>
              </a:rPr>
              <a:t>Following this, discuss the following:</a:t>
            </a:r>
          </a:p>
          <a:p>
            <a:pPr marL="285750" lvl="0" indent="-285750" algn="l" defTabSz="914400" rtl="0" eaLnBrk="1" latinLnBrk="0" hangingPunct="1">
              <a:buFont typeface="Arial" panose="020B0604020202020204" pitchFamily="34" charset="0"/>
              <a:buChar char="•"/>
            </a:pPr>
            <a:endParaRPr lang="en-GB" sz="1800" i="1" kern="1200" dirty="0">
              <a:solidFill>
                <a:schemeClr val="tx1"/>
              </a:solidFill>
              <a:effectLst/>
              <a:latin typeface="Verdana" panose="020B0604030504040204" pitchFamily="34" charset="0"/>
              <a:ea typeface="+mn-ea"/>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mn-ea"/>
                <a:cs typeface="Arial" panose="020B0604020202020204" pitchFamily="34" charset="0"/>
              </a:rPr>
              <a:t>In the film, Lee obviously enjoyed taking risks – what risky behaviour did Lee enjoy and what do we think he believed the reward would be?</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mn-ea"/>
                <a:cs typeface="Arial" panose="020B0604020202020204" pitchFamily="34" charset="0"/>
              </a:rPr>
              <a:t>Do we think, in the end, Lee thought the reward was worth the risk? (For example, the way Lee’s manner changed at the end of Part 3 of the film).</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mn-ea"/>
                <a:cs typeface="Arial" panose="020B0604020202020204" pitchFamily="34" charset="0"/>
              </a:rPr>
              <a:t>Did Ash properly consider the risk/reward ration when he decided to go out with Lee?</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mn-ea"/>
                <a:cs typeface="Arial" panose="020B0604020202020204" pitchFamily="34" charset="0"/>
              </a:rPr>
              <a:t>What could be some of the further consequences for Ash and Lee?</a:t>
            </a:r>
          </a:p>
          <a:p>
            <a:endParaRPr lang="en-GB" sz="1800" dirty="0"/>
          </a:p>
          <a:p>
            <a:pPr marL="0" lvl="0" indent="0">
              <a:buFont typeface="Symbol" panose="05050102010706020507" pitchFamily="18" charset="2"/>
              <a:buNone/>
            </a:pPr>
            <a:r>
              <a:rPr lang="en-GB" sz="1800" i="0" u="sng" dirty="0">
                <a:effectLst/>
                <a:latin typeface="Verdana" panose="020B0604030504040204" pitchFamily="34" charset="0"/>
                <a:ea typeface="Calibri" panose="020F0502020204030204" pitchFamily="34" charset="0"/>
                <a:cs typeface="Arial" panose="020B0604020202020204" pitchFamily="34" charset="0"/>
              </a:rPr>
              <a:t>LINKS:</a:t>
            </a:r>
          </a:p>
          <a:p>
            <a:pPr marL="0" lvl="0" indent="0">
              <a:buFont typeface="Symbol" panose="05050102010706020507" pitchFamily="18" charset="2"/>
              <a:buNone/>
            </a:pPr>
            <a:endParaRPr lang="en-GB" sz="1800" i="1" dirty="0">
              <a:effectLst/>
              <a:latin typeface="Verdana" panose="020B0604030504040204" pitchFamily="34" charset="0"/>
              <a:ea typeface="Calibri" panose="020F0502020204030204" pitchFamily="34" charset="0"/>
              <a:cs typeface="Arial" panose="020B0604020202020204" pitchFamily="34" charset="0"/>
            </a:endParaRPr>
          </a:p>
          <a:p>
            <a:pPr marL="0" lvl="0" indent="0">
              <a:buFont typeface="Symbol" panose="05050102010706020507" pitchFamily="18" charset="2"/>
              <a:buNone/>
            </a:pPr>
            <a:r>
              <a:rPr lang="en-GB" sz="1800" i="0" dirty="0">
                <a:effectLst/>
                <a:latin typeface="Verdana" panose="020B0604030504040204" pitchFamily="34" charset="0"/>
                <a:ea typeface="Calibri" panose="020F0502020204030204" pitchFamily="34" charset="0"/>
                <a:cs typeface="Arial" panose="020B0604020202020204" pitchFamily="34" charset="0"/>
              </a:rPr>
              <a:t>Access the link below to gain further information regarding risk taking behaviour in students, and why they are more likely to perform risky behaviour in return for an increase in their image with peers:</a:t>
            </a:r>
          </a:p>
          <a:p>
            <a:pPr marL="0" lvl="0" indent="0">
              <a:buFont typeface="Symbol" panose="05050102010706020507" pitchFamily="18" charset="2"/>
              <a:buNone/>
            </a:pPr>
            <a:endParaRPr lang="en-GB" sz="1800" i="0" dirty="0">
              <a:effectLst/>
              <a:latin typeface="Verdana" panose="020B0604030504040204" pitchFamily="34" charset="0"/>
              <a:ea typeface="Calibri" panose="020F0502020204030204" pitchFamily="34" charset="0"/>
              <a:cs typeface="Arial" panose="020B0604020202020204" pitchFamily="34" charset="0"/>
            </a:endParaRPr>
          </a:p>
          <a:p>
            <a:pPr marL="0" lvl="0" indent="0">
              <a:buFont typeface="Symbol" panose="05050102010706020507" pitchFamily="18" charset="2"/>
              <a:buNone/>
            </a:pPr>
            <a:r>
              <a:rPr lang="en-GB" sz="2800" dirty="0">
                <a:hlinkClick r:id="rId3"/>
              </a:rPr>
              <a:t>https://parents.au.reachout.com/common-concerns/everyday-issues/risk-taking-and-teenagers</a:t>
            </a:r>
            <a:endParaRPr lang="en-GB" sz="1800" dirty="0"/>
          </a:p>
          <a:p>
            <a:endParaRPr lang="en-GB" sz="1800" dirty="0"/>
          </a:p>
          <a:p>
            <a:r>
              <a:rPr lang="en-GB" sz="1800" u="sng" dirty="0"/>
              <a:t>CONCLUSION:</a:t>
            </a:r>
          </a:p>
          <a:p>
            <a:endParaRPr lang="en-GB" sz="1800" dirty="0"/>
          </a:p>
          <a:p>
            <a:r>
              <a:rPr lang="en-GB" sz="1800" dirty="0"/>
              <a:t>Conclude the discussion by referring to the Teacher Information sheet regarding arson, and explain some of the facts and consequences of being charged with arson. Following this, explain to students that despite the fact that initially Ash didn’t want to go out, now he will be as culpable as Lee when it comes to the consequences of what happened. At this time of year, around Mischief Night and Bonfire Night, there is a significant increase of risk when hanging around in groups, and even if you don’t commit any crimes yourself, there is a significant increase in your </a:t>
            </a:r>
            <a:r>
              <a:rPr lang="en-GB" sz="1800" dirty="0" err="1"/>
              <a:t>chancecs</a:t>
            </a:r>
            <a:r>
              <a:rPr lang="en-GB" sz="1800" dirty="0"/>
              <a:t> of being caught or hurt, just by being present.</a:t>
            </a:r>
          </a:p>
          <a:p>
            <a:endParaRPr lang="en-GB" sz="1800" dirty="0"/>
          </a:p>
          <a:p>
            <a:r>
              <a:rPr lang="en-GB" sz="1800" dirty="0">
                <a:effectLst/>
                <a:latin typeface="Verdana" panose="020B0604030504040204" pitchFamily="34" charset="0"/>
                <a:ea typeface="Calibri" panose="020F0502020204030204" pitchFamily="34" charset="0"/>
                <a:cs typeface="Arial" panose="020B0604020202020204" pitchFamily="34" charset="0"/>
              </a:rPr>
              <a:t>[Next]</a:t>
            </a:r>
          </a:p>
        </p:txBody>
      </p:sp>
      <p:sp>
        <p:nvSpPr>
          <p:cNvPr id="4" name="Slide Number Placeholder 3"/>
          <p:cNvSpPr>
            <a:spLocks noGrp="1"/>
          </p:cNvSpPr>
          <p:nvPr>
            <p:ph type="sldNum" sz="quarter" idx="5"/>
          </p:nvPr>
        </p:nvSpPr>
        <p:spPr/>
        <p:txBody>
          <a:bodyPr/>
          <a:lstStyle/>
          <a:p>
            <a:fld id="{4312D6B2-37C1-4704-95EA-BA72574D1ADF}" type="slidenum">
              <a:rPr lang="en-GB" smtClean="0"/>
              <a:t>14</a:t>
            </a:fld>
            <a:endParaRPr lang="en-GB"/>
          </a:p>
        </p:txBody>
      </p:sp>
    </p:spTree>
    <p:extLst>
      <p:ext uri="{BB962C8B-B14F-4D97-AF65-F5344CB8AC3E}">
        <p14:creationId xmlns:p14="http://schemas.microsoft.com/office/powerpoint/2010/main" val="1763111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t>PART 4:</a:t>
            </a:r>
          </a:p>
          <a:p>
            <a:endParaRPr lang="en-GB" sz="1800" dirty="0"/>
          </a:p>
          <a:p>
            <a:r>
              <a:rPr lang="en-GB" sz="1800" u="sng" dirty="0"/>
              <a:t>ACTIVITY (Approx. 10 mins)</a:t>
            </a:r>
          </a:p>
          <a:p>
            <a:endParaRPr lang="en-GB" sz="1800" dirty="0"/>
          </a:p>
          <a:p>
            <a:r>
              <a:rPr lang="en-GB" sz="1800" dirty="0">
                <a:effectLst/>
                <a:latin typeface="Verdana" panose="020B0604030504040204" pitchFamily="34" charset="0"/>
                <a:ea typeface="Calibri" panose="020F0502020204030204" pitchFamily="34" charset="0"/>
                <a:cs typeface="Arial" panose="020B0604020202020204" pitchFamily="34" charset="0"/>
              </a:rPr>
              <a:t>Separate students into pairs or small groups and tell them, they are going to take part in a roleplay activity. The activity will help them generate a bank of methods Ash could’ve used to avoid a risky situation like the one in the film.</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The role-play should be enjoyable but rigorous, so encourage students to challenge each other robustly.</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r>
              <a:rPr lang="en-GB" sz="1800" dirty="0">
                <a:effectLst/>
                <a:latin typeface="Verdana" panose="020B0604030504040204" pitchFamily="34" charset="0"/>
                <a:ea typeface="Calibri" panose="020F0502020204030204" pitchFamily="34" charset="0"/>
                <a:cs typeface="Arial" panose="020B0604020202020204" pitchFamily="34" charset="0"/>
              </a:rPr>
              <a:t>Students choose to be either Ash or Lee in the following situation:</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pPr marL="285750" lvl="0" indent="-285750" algn="l" defTabSz="914400" rtl="0" eaLnBrk="1" latinLnBrk="0" hangingPunct="1">
              <a:buFont typeface="Arial" panose="020B0604020202020204" pitchFamily="34" charset="0"/>
              <a:buChar char="•"/>
              <a:tabLst>
                <a:tab pos="457200" algn="l"/>
              </a:tabLst>
            </a:pPr>
            <a:r>
              <a:rPr lang="en-GB" sz="1200" i="1" kern="1200" dirty="0">
                <a:solidFill>
                  <a:schemeClr val="tx1"/>
                </a:solidFill>
                <a:effectLst/>
                <a:latin typeface="Verdana" panose="020B0604030504040204" pitchFamily="34" charset="0"/>
                <a:ea typeface="+mn-ea"/>
                <a:cs typeface="Arial" panose="020B0604020202020204" pitchFamily="34" charset="0"/>
              </a:rPr>
              <a:t>Lee is pressuring Ash to come out with him and some other mates.</a:t>
            </a:r>
          </a:p>
          <a:p>
            <a:pPr marL="285750" lvl="0" indent="-285750" algn="l" defTabSz="914400" rtl="0" eaLnBrk="1" latinLnBrk="0" hangingPunct="1">
              <a:buFont typeface="Arial" panose="020B0604020202020204" pitchFamily="34" charset="0"/>
              <a:buChar char="•"/>
              <a:tabLst>
                <a:tab pos="457200" algn="l"/>
              </a:tabLst>
            </a:pPr>
            <a:r>
              <a:rPr lang="en-GB" sz="1200" i="1" kern="1200" dirty="0">
                <a:solidFill>
                  <a:schemeClr val="tx1"/>
                </a:solidFill>
                <a:effectLst/>
                <a:latin typeface="Verdana" panose="020B0604030504040204" pitchFamily="34" charset="0"/>
                <a:ea typeface="+mn-ea"/>
                <a:cs typeface="Arial" panose="020B0604020202020204" pitchFamily="34" charset="0"/>
              </a:rPr>
              <a:t>Ash doesn’t want to go out as he wants to stay out of trouble. </a:t>
            </a:r>
          </a:p>
          <a:p>
            <a:pPr marL="457200"/>
            <a:r>
              <a:rPr lang="en-GB" sz="1800" dirty="0">
                <a:effectLst/>
                <a:latin typeface="Verdana" panose="020B0604030504040204" pitchFamily="34" charset="0"/>
                <a:ea typeface="Calibri" panose="020F0502020204030204" pitchFamily="34" charset="0"/>
                <a:cs typeface="Arial" panose="020B0604020202020204" pitchFamily="34" charset="0"/>
              </a:rPr>
              <a:t> </a:t>
            </a:r>
          </a:p>
          <a:p>
            <a:r>
              <a:rPr lang="en-GB" sz="1800" dirty="0">
                <a:effectLst/>
                <a:latin typeface="Verdana" panose="020B0604030504040204" pitchFamily="34" charset="0"/>
                <a:ea typeface="Calibri" panose="020F0502020204030204" pitchFamily="34" charset="0"/>
                <a:cs typeface="Arial" panose="020B0604020202020204" pitchFamily="34" charset="0"/>
              </a:rPr>
              <a:t>The roles can also be swapped to give all students the chance to experience both positions.</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u="sng" dirty="0">
                <a:effectLst/>
                <a:latin typeface="Verdana" panose="020B0604030504040204" pitchFamily="34" charset="0"/>
                <a:ea typeface="Calibri" panose="020F0502020204030204" pitchFamily="34" charset="0"/>
                <a:cs typeface="Arial" panose="020B0604020202020204" pitchFamily="34" charset="0"/>
              </a:rPr>
              <a:t>ADDITIONAL NOTES:</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During the roleplay, instead of students focussing on what they would be uncomfortable saying (as it’s not always easy saying “no” to mates), they should focus on what they realistically can and would be prepared say, for instance:</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pPr marL="285750" lvl="0" indent="-285750" algn="l" defTabSz="914400" rtl="0" eaLnBrk="1" latinLnBrk="0" hangingPunct="1">
              <a:buFont typeface="Arial" panose="020B0604020202020204" pitchFamily="34" charset="0"/>
              <a:buChar char="•"/>
              <a:tabLst>
                <a:tab pos="457200" algn="l"/>
              </a:tabLst>
            </a:pPr>
            <a:r>
              <a:rPr lang="en-GB" sz="1200" i="1" kern="1200" dirty="0">
                <a:solidFill>
                  <a:schemeClr val="tx1"/>
                </a:solidFill>
                <a:effectLst/>
                <a:latin typeface="Verdana" panose="020B0604030504040204" pitchFamily="34" charset="0"/>
                <a:ea typeface="+mn-ea"/>
                <a:cs typeface="Arial" panose="020B0604020202020204" pitchFamily="34" charset="0"/>
              </a:rPr>
              <a:t>Make an excuse! Maybe Ash can’t come out because he’s babysitting, or he’s hurt his leg at football, or he’s been grounded…</a:t>
            </a:r>
          </a:p>
          <a:p>
            <a:pPr marL="285750" lvl="0" indent="-285750" algn="l" defTabSz="914400" rtl="0" eaLnBrk="1" latinLnBrk="0" hangingPunct="1">
              <a:buFont typeface="Arial" panose="020B0604020202020204" pitchFamily="34" charset="0"/>
              <a:buChar char="•"/>
              <a:tabLst>
                <a:tab pos="457200" algn="l"/>
              </a:tabLst>
            </a:pPr>
            <a:r>
              <a:rPr lang="en-GB" sz="1200" i="1" kern="1200" dirty="0">
                <a:solidFill>
                  <a:schemeClr val="tx1"/>
                </a:solidFill>
                <a:effectLst/>
                <a:latin typeface="Verdana" panose="020B0604030504040204" pitchFamily="34" charset="0"/>
                <a:ea typeface="+mn-ea"/>
                <a:cs typeface="Arial" panose="020B0604020202020204" pitchFamily="34" charset="0"/>
              </a:rPr>
              <a:t>Change the subject! Get off the subject quickly, not giving Lee the chance to pursue it.</a:t>
            </a:r>
          </a:p>
          <a:p>
            <a:pPr marL="285750" lvl="0" indent="-285750" algn="l" defTabSz="914400" rtl="0" eaLnBrk="1" latinLnBrk="0" hangingPunct="1">
              <a:buFont typeface="Arial" panose="020B0604020202020204" pitchFamily="34" charset="0"/>
              <a:buChar char="•"/>
              <a:tabLst>
                <a:tab pos="457200" algn="l"/>
              </a:tabLst>
            </a:pPr>
            <a:r>
              <a:rPr lang="en-GB" sz="1200" i="1" kern="1200" dirty="0">
                <a:solidFill>
                  <a:schemeClr val="tx1"/>
                </a:solidFill>
                <a:effectLst/>
                <a:latin typeface="Verdana" panose="020B0604030504040204" pitchFamily="34" charset="0"/>
                <a:ea typeface="+mn-ea"/>
                <a:cs typeface="Arial" panose="020B0604020202020204" pitchFamily="34" charset="0"/>
              </a:rPr>
              <a:t>Offer a better activity! Try and influence Lee to do something else instead that would be a lot more rewarding.</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Following the role-play, students’ feedback to the class about what happened, any observations they made and how this might be useful taking forward into their own lives.</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u="sng" dirty="0">
                <a:effectLst/>
                <a:latin typeface="Verdana" panose="020B0604030504040204" pitchFamily="34" charset="0"/>
                <a:ea typeface="Calibri" panose="020F0502020204030204" pitchFamily="34" charset="0"/>
                <a:cs typeface="Arial" panose="020B0604020202020204" pitchFamily="34" charset="0"/>
              </a:rPr>
              <a:t>LINKS:</a:t>
            </a:r>
          </a:p>
          <a:p>
            <a:endParaRPr lang="en-GB" sz="1800" u="sng"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Use this link to access practical tips on how to introduce role-playing activities into the classroom. This includes the benefits of role-play, as well as the parameters that need to be set out in order to achieve success:</a:t>
            </a:r>
          </a:p>
          <a:p>
            <a:endParaRPr lang="en-GB" sz="1800" u="sng" dirty="0">
              <a:solidFill>
                <a:srgbClr val="0563C1"/>
              </a:solidFill>
              <a:effectLst/>
              <a:latin typeface="Verdana" panose="020B0604030504040204" pitchFamily="34" charset="0"/>
              <a:ea typeface="Calibri" panose="020F0502020204030204" pitchFamily="34" charset="0"/>
              <a:cs typeface="Arial" panose="020B0604020202020204" pitchFamily="34" charset="0"/>
              <a:hlinkClick r:id="rId3"/>
            </a:endParaRPr>
          </a:p>
          <a:p>
            <a:r>
              <a:rPr lang="en-GB" sz="1800" u="sng" dirty="0">
                <a:solidFill>
                  <a:srgbClr val="0563C1"/>
                </a:solidFill>
                <a:effectLst/>
                <a:latin typeface="Verdana" panose="020B0604030504040204" pitchFamily="34" charset="0"/>
                <a:ea typeface="Calibri" panose="020F0502020204030204" pitchFamily="34" charset="0"/>
                <a:cs typeface="Arial" panose="020B0604020202020204" pitchFamily="34" charset="0"/>
                <a:hlinkClick r:id="rId3"/>
              </a:rPr>
              <a:t>https://www.teachingenglish.org.uk/article/role-play</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15</a:t>
            </a:fld>
            <a:endParaRPr lang="en-GB"/>
          </a:p>
        </p:txBody>
      </p:sp>
    </p:spTree>
    <p:extLst>
      <p:ext uri="{BB962C8B-B14F-4D97-AF65-F5344CB8AC3E}">
        <p14:creationId xmlns:p14="http://schemas.microsoft.com/office/powerpoint/2010/main" val="490193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t>PART 5:</a:t>
            </a:r>
          </a:p>
          <a:p>
            <a:endParaRPr lang="en-GB" sz="1800" dirty="0"/>
          </a:p>
          <a:p>
            <a:r>
              <a:rPr lang="en-GB" sz="1800" u="sng" dirty="0"/>
              <a:t>CLASS DISCUSSION (Approx. 5 mins)</a:t>
            </a:r>
          </a:p>
          <a:p>
            <a:endParaRPr lang="en-GB" sz="1800" dirty="0"/>
          </a:p>
          <a:p>
            <a:r>
              <a:rPr lang="en-GB" sz="1800" dirty="0">
                <a:effectLst/>
                <a:latin typeface="Verdana" panose="020B0604030504040204" pitchFamily="34" charset="0"/>
                <a:ea typeface="Calibri" panose="020F0502020204030204" pitchFamily="34" charset="0"/>
                <a:cs typeface="Arial" panose="020B0604020202020204" pitchFamily="34" charset="0"/>
              </a:rPr>
              <a:t>Conclude the session by recounting the objectives of the session, and what students have learnt during discussion. Use this point to highlight any important facts regarding mischief night, including any specific issues relating to your school / area.</a:t>
            </a:r>
          </a:p>
          <a:p>
            <a:endParaRPr lang="en-GB" sz="1800" dirty="0">
              <a:effectLst/>
              <a:latin typeface="Verdana" panose="020B0604030504040204" pitchFamily="34" charset="0"/>
              <a:cs typeface="Arial" panose="020B0604020202020204" pitchFamily="34" charset="0"/>
            </a:endParaRPr>
          </a:p>
          <a:p>
            <a:r>
              <a:rPr lang="en-GB" sz="1800" dirty="0">
                <a:effectLst/>
                <a:latin typeface="Verdana" panose="020B0604030504040204" pitchFamily="34" charset="0"/>
                <a:cs typeface="Arial" panose="020B0604020202020204" pitchFamily="34" charset="0"/>
              </a:rPr>
              <a:t>Additionally, you may find it beneficial to refer to the Teacher Information sheet and give pupils helpful tips on how to stay safe around fireworks and bonfires. </a:t>
            </a:r>
            <a:endParaRPr lang="en-GB" sz="1800" dirty="0"/>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16</a:t>
            </a:fld>
            <a:endParaRPr lang="en-GB"/>
          </a:p>
        </p:txBody>
      </p:sp>
    </p:spTree>
    <p:extLst>
      <p:ext uri="{BB962C8B-B14F-4D97-AF65-F5344CB8AC3E}">
        <p14:creationId xmlns:p14="http://schemas.microsoft.com/office/powerpoint/2010/main" val="4283149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effectLst/>
                <a:latin typeface="Verdana" panose="020B0604030504040204" pitchFamily="34" charset="0"/>
                <a:ea typeface="Calibri" panose="020F0502020204030204" pitchFamily="34" charset="0"/>
                <a:cs typeface="Arial" panose="020B0604020202020204" pitchFamily="34" charset="0"/>
              </a:rPr>
              <a:t>EVALUATION</a:t>
            </a:r>
          </a:p>
          <a:p>
            <a:endParaRPr lang="en-GB" sz="1800" u="sng" dirty="0">
              <a:effectLst/>
              <a:latin typeface="Verdana" panose="020B0604030504040204" pitchFamily="34" charset="0"/>
              <a:ea typeface="Calibri" panose="020F0502020204030204" pitchFamily="34" charset="0"/>
              <a:cs typeface="Arial" panose="020B0604020202020204" pitchFamily="34" charset="0"/>
            </a:endParaRPr>
          </a:p>
          <a:p>
            <a:r>
              <a:rPr lang="en-GB" sz="1800" u="none" dirty="0">
                <a:effectLst/>
                <a:latin typeface="Verdana" panose="020B0604030504040204" pitchFamily="34" charset="0"/>
                <a:ea typeface="Calibri" panose="020F0502020204030204" pitchFamily="34" charset="0"/>
                <a:cs typeface="Arial" panose="020B0604020202020204" pitchFamily="34" charset="0"/>
              </a:rPr>
              <a:t>Please access the link below and complete the evaluation for the session, simply asking to the students to raise their hands for their chosen answer, and recording these numbers in the spaces provided:</a:t>
            </a:r>
          </a:p>
          <a:p>
            <a:endParaRPr lang="en-GB" sz="1800" u="none" dirty="0">
              <a:effectLst/>
              <a:latin typeface="Verdana" panose="020B0604030504040204" pitchFamily="34" charset="0"/>
              <a:ea typeface="Calibri" panose="020F0502020204030204" pitchFamily="34" charset="0"/>
              <a:cs typeface="Arial" panose="020B0604020202020204" pitchFamily="34" charset="0"/>
            </a:endParaRPr>
          </a:p>
          <a:p>
            <a:r>
              <a:rPr lang="en-GB" sz="1800" b="1" u="sng" dirty="0">
                <a:effectLst/>
                <a:latin typeface="Verdana" panose="020B0604030504040204" pitchFamily="34" charset="0"/>
                <a:ea typeface="Calibri" panose="020F0502020204030204" pitchFamily="34" charset="0"/>
                <a:cs typeface="Arial" panose="020B0604020202020204" pitchFamily="34" charset="0"/>
              </a:rPr>
              <a:t>https://forms.gle/zLR3rWs7Su7p5ifC6</a:t>
            </a:r>
          </a:p>
        </p:txBody>
      </p:sp>
      <p:sp>
        <p:nvSpPr>
          <p:cNvPr id="4" name="Slide Number Placeholder 3"/>
          <p:cNvSpPr>
            <a:spLocks noGrp="1"/>
          </p:cNvSpPr>
          <p:nvPr>
            <p:ph type="sldNum" sz="quarter" idx="5"/>
          </p:nvPr>
        </p:nvSpPr>
        <p:spPr/>
        <p:txBody>
          <a:bodyPr/>
          <a:lstStyle/>
          <a:p>
            <a:fld id="{4312D6B2-37C1-4704-95EA-BA72574D1ADF}" type="slidenum">
              <a:rPr lang="en-GB" smtClean="0"/>
              <a:t>17</a:t>
            </a:fld>
            <a:endParaRPr lang="en-GB"/>
          </a:p>
        </p:txBody>
      </p:sp>
    </p:spTree>
    <p:extLst>
      <p:ext uri="{BB962C8B-B14F-4D97-AF65-F5344CB8AC3E}">
        <p14:creationId xmlns:p14="http://schemas.microsoft.com/office/powerpoint/2010/main" val="264892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u="sng" dirty="0"/>
              <a:t>PART 1:</a:t>
            </a:r>
          </a:p>
          <a:p>
            <a:endParaRPr lang="en-GB" sz="2800" dirty="0"/>
          </a:p>
          <a:p>
            <a:r>
              <a:rPr lang="en-GB" sz="2800" u="sng" dirty="0"/>
              <a:t>ACTIVITY: (2 mins)</a:t>
            </a:r>
          </a:p>
          <a:p>
            <a:endParaRPr lang="en-GB" sz="2800" dirty="0"/>
          </a:p>
          <a:p>
            <a:r>
              <a:rPr lang="en-GB" sz="2800" dirty="0"/>
              <a:t>Play the film ‘Mischief: Part 1’.</a:t>
            </a:r>
          </a:p>
          <a:p>
            <a:endParaRPr lang="en-GB" sz="2800" dirty="0"/>
          </a:p>
          <a:p>
            <a:r>
              <a:rPr lang="en-GB" sz="2800" u="sng" dirty="0"/>
              <a:t>CLASS DISCUSSION (Approx. 8 mins)</a:t>
            </a:r>
          </a:p>
          <a:p>
            <a:endParaRPr lang="en-GB" sz="2800" dirty="0"/>
          </a:p>
          <a:p>
            <a:r>
              <a:rPr lang="en-GB" sz="2800" dirty="0"/>
              <a:t>Lead a discussion about Ash’s dilemma in Part 1 of the film, focussing on the following: </a:t>
            </a:r>
          </a:p>
          <a:p>
            <a:endParaRPr lang="en-GB" sz="2800" dirty="0"/>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2</a:t>
            </a:fld>
            <a:endParaRPr lang="en-GB"/>
          </a:p>
        </p:txBody>
      </p:sp>
    </p:spTree>
    <p:extLst>
      <p:ext uri="{BB962C8B-B14F-4D97-AF65-F5344CB8AC3E}">
        <p14:creationId xmlns:p14="http://schemas.microsoft.com/office/powerpoint/2010/main" val="74012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[Continued] </a:t>
            </a:r>
          </a:p>
          <a:p>
            <a:endParaRPr lang="en-GB" sz="2800" dirty="0"/>
          </a:p>
          <a:p>
            <a:pPr marL="0" lvl="0" indent="0">
              <a:buFont typeface="Symbol" panose="05050102010706020507" pitchFamily="18" charset="2"/>
              <a:buNone/>
            </a:pPr>
            <a:r>
              <a:rPr lang="en-GB" sz="2800" i="0" dirty="0">
                <a:effectLst/>
                <a:latin typeface="Verdana" panose="020B0604030504040204" pitchFamily="34" charset="0"/>
                <a:ea typeface="Calibri" panose="020F0502020204030204" pitchFamily="34" charset="0"/>
                <a:cs typeface="Arial" panose="020B0604020202020204" pitchFamily="34" charset="0"/>
              </a:rPr>
              <a:t>What should Ash do?</a:t>
            </a:r>
          </a:p>
          <a:p>
            <a:pPr marL="0" lvl="0" indent="0">
              <a:buFont typeface="Symbol" panose="05050102010706020507" pitchFamily="18" charset="2"/>
              <a:buNone/>
            </a:pPr>
            <a:endParaRPr lang="en-GB" sz="2800" i="1"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2800" i="1" dirty="0">
                <a:effectLst/>
                <a:latin typeface="Verdana" panose="020B0604030504040204" pitchFamily="34" charset="0"/>
                <a:ea typeface="Calibri" panose="020F0502020204030204" pitchFamily="34" charset="0"/>
                <a:cs typeface="Arial" panose="020B0604020202020204" pitchFamily="34" charset="0"/>
              </a:rPr>
              <a:t>Should he go out with Lee, despite saying he doesn’t want to?</a:t>
            </a:r>
          </a:p>
          <a:p>
            <a:pPr marL="285750" lvl="0" indent="-285750">
              <a:buFont typeface="Arial" panose="020B0604020202020204" pitchFamily="34" charset="0"/>
              <a:buChar char="•"/>
            </a:pPr>
            <a:r>
              <a:rPr lang="en-GB" sz="2800" i="1" dirty="0">
                <a:effectLst/>
                <a:latin typeface="Verdana" panose="020B0604030504040204" pitchFamily="34" charset="0"/>
                <a:ea typeface="Calibri" panose="020F0502020204030204" pitchFamily="34" charset="0"/>
                <a:cs typeface="Arial" panose="020B0604020202020204" pitchFamily="34" charset="0"/>
              </a:rPr>
              <a:t>What do we think Ash will do? Why?</a:t>
            </a:r>
          </a:p>
          <a:p>
            <a:pPr marL="285750" lvl="0" indent="-285750">
              <a:buFont typeface="Arial" panose="020B0604020202020204" pitchFamily="34" charset="0"/>
              <a:buChar char="•"/>
            </a:pPr>
            <a:r>
              <a:rPr lang="en-GB" sz="2800" i="1" dirty="0">
                <a:effectLst/>
                <a:latin typeface="Verdana" panose="020B0604030504040204" pitchFamily="34" charset="0"/>
                <a:ea typeface="Calibri" panose="020F0502020204030204" pitchFamily="34" charset="0"/>
                <a:cs typeface="Arial" panose="020B0604020202020204" pitchFamily="34" charset="0"/>
              </a:rPr>
              <a:t>If he decides to go out, even though he doesn’t want to, why is he making that decision?</a:t>
            </a:r>
            <a:endParaRPr lang="en-GB" sz="2800" dirty="0">
              <a:effectLst/>
              <a:latin typeface="Verdana" panose="020B0604030504040204" pitchFamily="34" charset="0"/>
              <a:ea typeface="Calibri" panose="020F0502020204030204" pitchFamily="34" charset="0"/>
              <a:cs typeface="Arial" panose="020B0604020202020204" pitchFamily="34" charset="0"/>
            </a:endParaRPr>
          </a:p>
          <a:p>
            <a:r>
              <a:rPr lang="en-GB" sz="2800" dirty="0">
                <a:effectLst/>
                <a:latin typeface="Verdana" panose="020B0604030504040204" pitchFamily="34" charset="0"/>
                <a:ea typeface="Calibri" panose="020F0502020204030204" pitchFamily="34" charset="0"/>
                <a:cs typeface="Arial" panose="020B0604020202020204" pitchFamily="34" charset="0"/>
              </a:rPr>
              <a:t> </a:t>
            </a:r>
          </a:p>
          <a:p>
            <a:r>
              <a:rPr lang="en-GB" sz="2800" dirty="0">
                <a:effectLst/>
                <a:latin typeface="Verdana" panose="020B0604030504040204" pitchFamily="34" charset="0"/>
                <a:ea typeface="Calibri" panose="020F0502020204030204" pitchFamily="34" charset="0"/>
                <a:cs typeface="Arial" panose="020B0604020202020204" pitchFamily="34"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3</a:t>
            </a:fld>
            <a:endParaRPr lang="en-GB"/>
          </a:p>
        </p:txBody>
      </p:sp>
    </p:spTree>
    <p:extLst>
      <p:ext uri="{BB962C8B-B14F-4D97-AF65-F5344CB8AC3E}">
        <p14:creationId xmlns:p14="http://schemas.microsoft.com/office/powerpoint/2010/main" val="4247397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[Continued]</a:t>
            </a:r>
          </a:p>
          <a:p>
            <a:endParaRPr lang="en-GB" sz="2800" dirty="0"/>
          </a:p>
          <a:p>
            <a:r>
              <a:rPr lang="en-GB" sz="2800" dirty="0">
                <a:effectLst/>
                <a:latin typeface="Verdana" panose="020B0604030504040204" pitchFamily="34" charset="0"/>
                <a:ea typeface="Calibri" panose="020F0502020204030204" pitchFamily="34" charset="0"/>
                <a:cs typeface="Arial" panose="020B0604020202020204" pitchFamily="34" charset="0"/>
              </a:rPr>
              <a:t>Move on to discuss how Lee pressures Ash to come out with him.</a:t>
            </a:r>
          </a:p>
          <a:p>
            <a:r>
              <a:rPr lang="en-GB" sz="2800" dirty="0">
                <a:effectLst/>
                <a:latin typeface="Verdana" panose="020B0604030504040204" pitchFamily="34" charset="0"/>
                <a:ea typeface="Calibri" panose="020F0502020204030204" pitchFamily="34" charset="0"/>
                <a:cs typeface="Arial" panose="020B0604020202020204" pitchFamily="34" charset="0"/>
              </a:rPr>
              <a:t> </a:t>
            </a:r>
          </a:p>
          <a:p>
            <a:pPr marL="0" lvl="0" indent="0">
              <a:buFont typeface="Symbol" panose="05050102010706020507" pitchFamily="18" charset="2"/>
              <a:buNone/>
            </a:pPr>
            <a:r>
              <a:rPr lang="en-GB" sz="2800" i="0" dirty="0">
                <a:effectLst/>
                <a:latin typeface="Verdana" panose="020B0604030504040204" pitchFamily="34" charset="0"/>
                <a:ea typeface="Calibri" panose="020F0502020204030204" pitchFamily="34" charset="0"/>
                <a:cs typeface="Arial" panose="020B0604020202020204" pitchFamily="34" charset="0"/>
              </a:rPr>
              <a:t>What does Lee want Ash to do?</a:t>
            </a:r>
          </a:p>
          <a:p>
            <a:pPr marL="0" lvl="0" indent="0">
              <a:buFont typeface="Symbol" panose="05050102010706020507" pitchFamily="18" charset="2"/>
              <a:buNone/>
            </a:pPr>
            <a:endParaRPr lang="en-GB" sz="2800" i="1"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2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What does Lee want Ash to do?</a:t>
            </a:r>
          </a:p>
          <a:p>
            <a:pPr marL="285750" lvl="0" indent="-285750" algn="l" defTabSz="914400" rtl="0" eaLnBrk="1" latinLnBrk="0" hangingPunct="1">
              <a:buFont typeface="Arial" panose="020B0604020202020204" pitchFamily="34" charset="0"/>
              <a:buChar char="•"/>
            </a:pPr>
            <a:r>
              <a:rPr lang="en-GB" sz="2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Is Lee respecting Ash’s choice to want to stay in?</a:t>
            </a:r>
          </a:p>
          <a:p>
            <a:pPr marL="285750" lvl="0" indent="-285750" algn="l" defTabSz="914400" rtl="0" eaLnBrk="1" latinLnBrk="0" hangingPunct="1">
              <a:buFont typeface="Arial" panose="020B0604020202020204" pitchFamily="34" charset="0"/>
              <a:buChar char="•"/>
            </a:pPr>
            <a:r>
              <a:rPr lang="en-GB" sz="2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What does he say or do in order to pressure Ash into coming out with him? (For example; blaming his girlfriend, telling him he’s being boring, saying people are talking behind his 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222222"/>
                </a:solidFill>
                <a:effectLst/>
                <a:latin typeface="verdana" panose="020B0604030504040204" pitchFamily="34" charset="0"/>
              </a:rPr>
              <a:t>[Next]</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4</a:t>
            </a:fld>
            <a:endParaRPr lang="en-GB"/>
          </a:p>
        </p:txBody>
      </p:sp>
    </p:spTree>
    <p:extLst>
      <p:ext uri="{BB962C8B-B14F-4D97-AF65-F5344CB8AC3E}">
        <p14:creationId xmlns:p14="http://schemas.microsoft.com/office/powerpoint/2010/main" val="247326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[Continued]</a:t>
            </a:r>
          </a:p>
          <a:p>
            <a:endParaRPr lang="en-GB" sz="2800" dirty="0"/>
          </a:p>
          <a:p>
            <a:pPr marL="0" lvl="0" indent="0">
              <a:buFont typeface="Symbol" panose="05050102010706020507" pitchFamily="18" charset="2"/>
              <a:buNone/>
            </a:pPr>
            <a:r>
              <a:rPr lang="en-GB" sz="2800" i="0" dirty="0">
                <a:effectLst/>
                <a:latin typeface="Verdana" panose="020B0604030504040204" pitchFamily="34" charset="0"/>
                <a:ea typeface="Calibri" panose="020F0502020204030204" pitchFamily="34" charset="0"/>
                <a:cs typeface="Arial" panose="020B0604020202020204" pitchFamily="34" charset="0"/>
              </a:rPr>
              <a:t>Who is dominant in this relationship and why?</a:t>
            </a:r>
          </a:p>
          <a:p>
            <a:pPr marL="0" lvl="0" indent="0">
              <a:buFont typeface="Symbol" panose="05050102010706020507" pitchFamily="18" charset="2"/>
              <a:buNone/>
            </a:pPr>
            <a:endParaRPr lang="en-GB" sz="2800" i="1"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2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Does Ash stand up to Lee? Is he successful and getting Lee to listen to him / accept his decision?</a:t>
            </a:r>
          </a:p>
          <a:p>
            <a:pPr marL="285750" lvl="0" indent="-285750" algn="l" defTabSz="914400" rtl="0" eaLnBrk="1" latinLnBrk="0" hangingPunct="1">
              <a:buFont typeface="Arial" panose="020B0604020202020204" pitchFamily="34" charset="0"/>
              <a:buChar char="•"/>
            </a:pPr>
            <a:r>
              <a:rPr lang="en-GB" sz="2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What does Lee do to exert dominance over Ash, </a:t>
            </a:r>
            <a:r>
              <a:rPr lang="en-GB" sz="2800" i="1" kern="1200" dirty="0" err="1">
                <a:solidFill>
                  <a:schemeClr val="tx1"/>
                </a:solidFill>
                <a:effectLst/>
                <a:latin typeface="Verdana" panose="020B0604030504040204" pitchFamily="34" charset="0"/>
                <a:ea typeface="Calibri" panose="020F0502020204030204" pitchFamily="34" charset="0"/>
                <a:cs typeface="Arial" panose="020B0604020202020204" pitchFamily="34" charset="0"/>
              </a:rPr>
              <a:t>ie</a:t>
            </a:r>
            <a:r>
              <a:rPr lang="en-GB" sz="2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 get him to change his mind?</a:t>
            </a:r>
          </a:p>
          <a:p>
            <a:pPr marL="285750" lvl="0" indent="-285750" algn="l" defTabSz="914400" rtl="0" eaLnBrk="1" latinLnBrk="0" hangingPunct="1">
              <a:buFont typeface="Arial" panose="020B0604020202020204" pitchFamily="34" charset="0"/>
              <a:buChar char="•"/>
            </a:pPr>
            <a:r>
              <a:rPr lang="en-GB" sz="2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At the end of the call, who has managed to influence the other one to change their mind more? Is this a sign of dominance?</a:t>
            </a:r>
          </a:p>
          <a:p>
            <a:pPr marL="285750" lvl="0" indent="-285750" algn="l" defTabSz="914400" rtl="0" eaLnBrk="1" latinLnBrk="0" hangingPunct="1">
              <a:buFont typeface="Arial" panose="020B0604020202020204" pitchFamily="34" charset="0"/>
              <a:buChar char="•"/>
            </a:pPr>
            <a:r>
              <a:rPr lang="en-GB" sz="2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Do you think Ash knows Lee is dominant or is this happening subconsciously?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222222"/>
                </a:solidFill>
                <a:effectLst/>
                <a:latin typeface="verdana" panose="020B0604030504040204" pitchFamily="34" charset="0"/>
              </a:rPr>
              <a:t>[Next]</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5</a:t>
            </a:fld>
            <a:endParaRPr lang="en-GB"/>
          </a:p>
        </p:txBody>
      </p:sp>
    </p:spTree>
    <p:extLst>
      <p:ext uri="{BB962C8B-B14F-4D97-AF65-F5344CB8AC3E}">
        <p14:creationId xmlns:p14="http://schemas.microsoft.com/office/powerpoint/2010/main" val="4188943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4000" dirty="0"/>
              <a:t>[Continued]</a:t>
            </a:r>
          </a:p>
          <a:p>
            <a:pPr marL="0" lvl="0" indent="0">
              <a:buFont typeface="Symbol" panose="05050102010706020507" pitchFamily="18" charset="2"/>
              <a:buNone/>
            </a:pPr>
            <a:endParaRPr lang="en-GB" sz="4000" i="1" dirty="0">
              <a:effectLst/>
              <a:latin typeface="Verdana" panose="020B0604030504040204" pitchFamily="34" charset="0"/>
              <a:ea typeface="Calibri" panose="020F0502020204030204" pitchFamily="34" charset="0"/>
              <a:cs typeface="Arial" panose="020B0604020202020204" pitchFamily="34" charset="0"/>
            </a:endParaRPr>
          </a:p>
          <a:p>
            <a:pPr marL="0" lvl="0" indent="0">
              <a:buFont typeface="Symbol" panose="05050102010706020507" pitchFamily="18" charset="2"/>
              <a:buNone/>
            </a:pPr>
            <a:r>
              <a:rPr lang="en-GB" sz="4000" dirty="0">
                <a:effectLst/>
                <a:latin typeface="Verdana" panose="020B0604030504040204" pitchFamily="34" charset="0"/>
                <a:ea typeface="Calibri" panose="020F0502020204030204" pitchFamily="34" charset="0"/>
                <a:cs typeface="Arial" panose="020B0604020202020204" pitchFamily="34" charset="0"/>
              </a:rPr>
              <a:t>Does Lee make it difficult for Ash’s to make his own decisions?</a:t>
            </a:r>
          </a:p>
          <a:p>
            <a:pPr marL="0" lvl="0" indent="0">
              <a:buFont typeface="Symbol" panose="05050102010706020507" pitchFamily="18" charset="2"/>
              <a:buNone/>
            </a:pPr>
            <a:endParaRPr lang="en-GB" sz="4000" dirty="0">
              <a:effectLst/>
              <a:latin typeface="Verdana" panose="020B0604030504040204" pitchFamily="34" charset="0"/>
              <a:ea typeface="Calibri" panose="020F0502020204030204" pitchFamily="34" charset="0"/>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40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Does Lee pressuring Ash to change his mind put his friend at more or less risk?</a:t>
            </a:r>
          </a:p>
          <a:p>
            <a:pPr marL="285750" lvl="0" indent="-285750" algn="l" defTabSz="914400" rtl="0" eaLnBrk="1" latinLnBrk="0" hangingPunct="1">
              <a:buFont typeface="Arial" panose="020B0604020202020204" pitchFamily="34" charset="0"/>
              <a:buChar char="•"/>
            </a:pPr>
            <a:r>
              <a:rPr lang="en-GB" sz="40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Do we think Lee cares about why Ash doesn’t want to come out? Which of them cares more about Ash’s safety?</a:t>
            </a:r>
          </a:p>
          <a:p>
            <a:pPr marL="285750" lvl="0" indent="-285750" algn="l" defTabSz="914400" rtl="0" eaLnBrk="1" latinLnBrk="0" hangingPunct="1">
              <a:buFont typeface="Arial" panose="020B0604020202020204" pitchFamily="34" charset="0"/>
              <a:buChar char="•"/>
            </a:pPr>
            <a:r>
              <a:rPr lang="en-GB" sz="40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What other barriers can we think of in general life that affect our ability to make good choices? (For example, peers, social media).</a:t>
            </a:r>
          </a:p>
          <a:p>
            <a:pPr marL="285750" lvl="0" indent="-285750" algn="l" defTabSz="914400" rtl="0" eaLnBrk="1" latinLnBrk="0" hangingPunct="1">
              <a:buFont typeface="Arial" panose="020B0604020202020204" pitchFamily="34" charset="0"/>
              <a:buChar char="•"/>
            </a:pPr>
            <a:r>
              <a:rPr lang="en-GB" sz="40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How easy / difficult is it for us to overcome barriers and make the choices we want to make?</a:t>
            </a:r>
          </a:p>
          <a:p>
            <a:pPr marL="0" lvl="0" indent="0" algn="l" defTabSz="914400" rtl="0" eaLnBrk="1" latinLnBrk="0" hangingPunct="1">
              <a:buFont typeface="Arial" panose="020B0604020202020204" pitchFamily="34" charset="0"/>
              <a:buNone/>
            </a:pPr>
            <a:endParaRPr lang="en-GB" sz="2800" i="1" kern="1200" dirty="0">
              <a:solidFill>
                <a:schemeClr val="tx1"/>
              </a:solidFill>
              <a:effectLst/>
              <a:latin typeface="Verdana" panose="020B0604030504040204" pitchFamily="34" charset="0"/>
              <a:cs typeface="Arial" panose="020B0604020202020204" pitchFamily="34" charset="0"/>
            </a:endParaRPr>
          </a:p>
          <a:p>
            <a:pPr marL="0" lvl="0" indent="0" algn="l" defTabSz="914400" rtl="0" eaLnBrk="1" latinLnBrk="0" hangingPunct="1">
              <a:buFont typeface="Arial" panose="020B0604020202020204" pitchFamily="34" charset="0"/>
              <a:buNone/>
            </a:pPr>
            <a:r>
              <a:rPr lang="en-GB" sz="2800" i="0" u="sng" kern="1200" dirty="0">
                <a:solidFill>
                  <a:schemeClr val="tx1"/>
                </a:solidFill>
                <a:effectLst/>
                <a:latin typeface="Verdana" panose="020B0604030504040204" pitchFamily="34" charset="0"/>
                <a:cs typeface="Arial" panose="020B0604020202020204" pitchFamily="34" charset="0"/>
              </a:rPr>
              <a:t>CONCLUSION:</a:t>
            </a:r>
          </a:p>
          <a:p>
            <a:pPr marL="0" lvl="0" indent="0" algn="l" defTabSz="914400" rtl="0" eaLnBrk="1" latinLnBrk="0" hangingPunct="1">
              <a:buFont typeface="Arial" panose="020B0604020202020204" pitchFamily="34" charset="0"/>
              <a:buNone/>
            </a:pPr>
            <a:endParaRPr lang="en-GB" sz="2800" i="1" kern="1200" dirty="0">
              <a:solidFill>
                <a:schemeClr val="tx1"/>
              </a:solidFill>
              <a:effectLst/>
              <a:latin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800" i="0" dirty="0"/>
              <a:t>Conclude the discussion by highlighting how being able to identify pressure or negative influences is important when you are trying to make good decisions – decisions that benefit you. Friends may not always understand your point of view, or be putting your best interests first (as with Lee in the film). Identifying and dealing with pressure like this is vital, especially when you don’t feel capable of expressing your true feelings.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800" i="0" u="sng" kern="1200" dirty="0">
              <a:solidFill>
                <a:schemeClr val="tx1"/>
              </a:solidFill>
              <a:effectLst/>
              <a:latin typeface="Verdana" panose="020B0604030504040204" pitchFamily="34" charset="0"/>
              <a:cs typeface="Arial" panose="020B0604020202020204" pitchFamily="34" charset="0"/>
            </a:endParaRPr>
          </a:p>
          <a:p>
            <a:pPr marL="0" lvl="0" indent="0" algn="l" defTabSz="914400" rtl="0" eaLnBrk="1" latinLnBrk="0" hangingPunct="1">
              <a:buFont typeface="Arial" panose="020B0604020202020204" pitchFamily="34" charset="0"/>
              <a:buNone/>
            </a:pPr>
            <a:r>
              <a:rPr lang="en-GB" sz="2800" i="0" u="sng" kern="1200" dirty="0">
                <a:solidFill>
                  <a:schemeClr val="tx1"/>
                </a:solidFill>
                <a:effectLst/>
                <a:latin typeface="Verdana" panose="020B0604030504040204" pitchFamily="34" charset="0"/>
                <a:cs typeface="Arial" panose="020B0604020202020204" pitchFamily="34" charset="0"/>
              </a:rPr>
              <a:t>LINKS:</a:t>
            </a:r>
          </a:p>
          <a:p>
            <a:pPr marL="0" lvl="0" indent="0" algn="l" defTabSz="914400" rtl="0" eaLnBrk="1" latinLnBrk="0" hangingPunct="1">
              <a:buFont typeface="Arial" panose="020B0604020202020204" pitchFamily="34" charset="0"/>
              <a:buNone/>
            </a:pPr>
            <a:endParaRPr lang="en-GB" sz="2800" i="0" u="sng" kern="1200" dirty="0">
              <a:solidFill>
                <a:schemeClr val="tx1"/>
              </a:solidFill>
              <a:effectLst/>
              <a:latin typeface="Verdana" panose="020B0604030504040204" pitchFamily="34" charset="0"/>
              <a:cs typeface="Arial" panose="020B0604020202020204" pitchFamily="34" charset="0"/>
            </a:endParaRPr>
          </a:p>
          <a:p>
            <a:r>
              <a:rPr lang="en-GB" sz="2800" dirty="0">
                <a:effectLst/>
                <a:latin typeface="Verdana" panose="020B0604030504040204" pitchFamily="34" charset="0"/>
                <a:ea typeface="Calibri" panose="020F0502020204030204" pitchFamily="34" charset="0"/>
                <a:cs typeface="Arial" panose="020B0604020202020204" pitchFamily="34" charset="0"/>
              </a:rPr>
              <a:t>Use these links to access information made available surrounding peer pressure, and influence. Including what peer pressure looks like, what the negative effects could be, how to cope with the effects of peer pressure, how to identify those students at high risk of negative peer influence and at what point you should raise concern:</a:t>
            </a:r>
          </a:p>
          <a:p>
            <a:endParaRPr lang="en-GB" sz="2800" dirty="0">
              <a:effectLst/>
              <a:latin typeface="Verdana" panose="020B0604030504040204" pitchFamily="34" charset="0"/>
              <a:ea typeface="Calibri" panose="020F0502020204030204" pitchFamily="34" charset="0"/>
              <a:cs typeface="Arial" panose="020B0604020202020204" pitchFamily="34" charset="0"/>
            </a:endParaRPr>
          </a:p>
          <a:p>
            <a:r>
              <a:rPr lang="en-GB" sz="2800" dirty="0">
                <a:latin typeface="Verdana" panose="020B0604030504040204" pitchFamily="34" charset="0"/>
                <a:ea typeface="Calibri" panose="020F0502020204030204" pitchFamily="34" charset="0"/>
                <a:cs typeface="Arial" panose="020B0604020202020204" pitchFamily="34" charset="0"/>
                <a:hlinkClick r:id="rId3"/>
              </a:rPr>
              <a:t>https://youngminds.org.uk/media/1513/young-minds-coping-with-school.pdf</a:t>
            </a:r>
            <a:endParaRPr lang="en-GB" sz="2800" dirty="0">
              <a:latin typeface="Verdana" panose="020B0604030504040204" pitchFamily="34" charset="0"/>
              <a:ea typeface="Calibri" panose="020F0502020204030204" pitchFamily="34" charset="0"/>
              <a:cs typeface="Arial" panose="020B0604020202020204" pitchFamily="34" charset="0"/>
            </a:endParaRPr>
          </a:p>
          <a:p>
            <a:r>
              <a:rPr lang="en-GB" sz="2800" dirty="0">
                <a:latin typeface="Verdana" panose="020B0604030504040204" pitchFamily="34" charset="0"/>
                <a:ea typeface="Calibri" panose="020F0502020204030204" pitchFamily="34" charset="0"/>
                <a:cs typeface="Arial" panose="020B0604020202020204" pitchFamily="34" charset="0"/>
                <a:hlinkClick r:id="rId4"/>
              </a:rPr>
              <a:t>https://www.bbc.co.uk/cbbc/joinin/handling-peer-pressure</a:t>
            </a:r>
            <a:endParaRPr lang="en-GB" sz="2800" dirty="0">
              <a:latin typeface="Verdana" panose="020B0604030504040204" pitchFamily="34" charset="0"/>
              <a:ea typeface="Calibri" panose="020F0502020204030204" pitchFamily="34" charset="0"/>
              <a:cs typeface="Arial" panose="020B060402020202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6</a:t>
            </a:fld>
            <a:endParaRPr lang="en-GB"/>
          </a:p>
        </p:txBody>
      </p:sp>
    </p:spTree>
    <p:extLst>
      <p:ext uri="{BB962C8B-B14F-4D97-AF65-F5344CB8AC3E}">
        <p14:creationId xmlns:p14="http://schemas.microsoft.com/office/powerpoint/2010/main" val="3656245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t>PART 2: </a:t>
            </a:r>
          </a:p>
          <a:p>
            <a:endParaRPr lang="en-GB" sz="1800" u="sng" dirty="0"/>
          </a:p>
          <a:p>
            <a:r>
              <a:rPr lang="en-GB" sz="1800" u="sng" dirty="0"/>
              <a:t>ACTIVITY: (2 mins)</a:t>
            </a:r>
          </a:p>
          <a:p>
            <a:endParaRPr lang="en-GB" sz="1800" dirty="0"/>
          </a:p>
          <a:p>
            <a:r>
              <a:rPr lang="en-GB" sz="1800" dirty="0"/>
              <a:t>Play the film ‘Mischief: Part 2’.</a:t>
            </a:r>
          </a:p>
          <a:p>
            <a:endParaRPr lang="en-GB" sz="1800" u="sng" dirty="0"/>
          </a:p>
          <a:p>
            <a:r>
              <a:rPr lang="en-GB" sz="1800" u="sng" dirty="0"/>
              <a:t>CLASS DISCUSSION (Approx. 8 mins)</a:t>
            </a:r>
          </a:p>
          <a:p>
            <a:endParaRPr lang="en-GB" sz="1800" dirty="0"/>
          </a:p>
          <a:p>
            <a:r>
              <a:rPr lang="en-GB" sz="1800" dirty="0"/>
              <a:t>Lead a discussion about the conversation between Ash and Zara in Part 2 of the film, focussing on:</a:t>
            </a:r>
          </a:p>
          <a:p>
            <a:endParaRPr lang="en-GB" sz="1800" dirty="0"/>
          </a:p>
          <a:p>
            <a:r>
              <a:rPr lang="en-GB" sz="1800" dirty="0">
                <a:effectLst/>
                <a:latin typeface="Verdana" panose="020B0604030504040204" pitchFamily="34" charset="0"/>
                <a:ea typeface="Calibri" panose="020F0502020204030204" pitchFamily="34" charset="0"/>
                <a:cs typeface="Arial" panose="020B0604020202020204" pitchFamily="34" charset="0"/>
              </a:rPr>
              <a:t>[Next]</a:t>
            </a:r>
          </a:p>
        </p:txBody>
      </p:sp>
      <p:sp>
        <p:nvSpPr>
          <p:cNvPr id="4" name="Slide Number Placeholder 3"/>
          <p:cNvSpPr>
            <a:spLocks noGrp="1"/>
          </p:cNvSpPr>
          <p:nvPr>
            <p:ph type="sldNum" sz="quarter" idx="5"/>
          </p:nvPr>
        </p:nvSpPr>
        <p:spPr/>
        <p:txBody>
          <a:bodyPr/>
          <a:lstStyle/>
          <a:p>
            <a:fld id="{4312D6B2-37C1-4704-95EA-BA72574D1ADF}" type="slidenum">
              <a:rPr lang="en-GB" smtClean="0"/>
              <a:t>7</a:t>
            </a:fld>
            <a:endParaRPr lang="en-GB"/>
          </a:p>
        </p:txBody>
      </p:sp>
    </p:spTree>
    <p:extLst>
      <p:ext uri="{BB962C8B-B14F-4D97-AF65-F5344CB8AC3E}">
        <p14:creationId xmlns:p14="http://schemas.microsoft.com/office/powerpoint/2010/main" val="3250843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[Continued]</a:t>
            </a:r>
          </a:p>
          <a:p>
            <a:endParaRPr lang="en-GB" sz="1800" dirty="0"/>
          </a:p>
          <a:p>
            <a:r>
              <a:rPr lang="en-GB" sz="1800" dirty="0"/>
              <a:t>How is Lee being perceived in this part of the film:</a:t>
            </a:r>
          </a:p>
          <a:p>
            <a:endParaRPr lang="en-GB" sz="1800" dirty="0"/>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cs typeface="Arial" panose="020B0604020202020204" pitchFamily="34" charset="0"/>
              </a:rPr>
              <a:t>What does Ash think of Lee?</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cs typeface="Arial" panose="020B0604020202020204" pitchFamily="34" charset="0"/>
              </a:rPr>
              <a:t>What does Zara think of Lee?</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cs typeface="Arial" panose="020B0604020202020204" pitchFamily="34" charset="0"/>
              </a:rPr>
              <a:t>Whose perception of Lee do you agree with, and why?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1" kern="1200" dirty="0">
                <a:solidFill>
                  <a:schemeClr val="tx1"/>
                </a:solidFill>
                <a:effectLst/>
                <a:latin typeface="Verdana" panose="020B0604030504040204" pitchFamily="34" charset="0"/>
                <a:cs typeface="Arial" panose="020B0604020202020204" pitchFamily="34" charset="0"/>
              </a:rPr>
              <a:t>Do we think Lee knows they think of him like this, would he be happy with that?</a:t>
            </a:r>
          </a:p>
          <a:p>
            <a:endParaRPr lang="en-GB" sz="1800" dirty="0"/>
          </a:p>
          <a:p>
            <a:r>
              <a:rPr lang="en-GB" sz="1800" dirty="0">
                <a:effectLst/>
                <a:latin typeface="Verdana" panose="020B0604030504040204" pitchFamily="34" charset="0"/>
                <a:ea typeface="Calibri" panose="020F0502020204030204" pitchFamily="34" charset="0"/>
                <a:cs typeface="Arial" panose="020B0604020202020204" pitchFamily="34" charset="0"/>
              </a:rPr>
              <a:t>[Next]</a:t>
            </a:r>
          </a:p>
        </p:txBody>
      </p:sp>
      <p:sp>
        <p:nvSpPr>
          <p:cNvPr id="4" name="Slide Number Placeholder 3"/>
          <p:cNvSpPr>
            <a:spLocks noGrp="1"/>
          </p:cNvSpPr>
          <p:nvPr>
            <p:ph type="sldNum" sz="quarter" idx="5"/>
          </p:nvPr>
        </p:nvSpPr>
        <p:spPr/>
        <p:txBody>
          <a:bodyPr/>
          <a:lstStyle/>
          <a:p>
            <a:fld id="{4312D6B2-37C1-4704-95EA-BA72574D1ADF}" type="slidenum">
              <a:rPr lang="en-GB" smtClean="0"/>
              <a:t>8</a:t>
            </a:fld>
            <a:endParaRPr lang="en-GB"/>
          </a:p>
        </p:txBody>
      </p:sp>
    </p:spTree>
    <p:extLst>
      <p:ext uri="{BB962C8B-B14F-4D97-AF65-F5344CB8AC3E}">
        <p14:creationId xmlns:p14="http://schemas.microsoft.com/office/powerpoint/2010/main" val="937613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[Continued]</a:t>
            </a:r>
          </a:p>
          <a:p>
            <a:endParaRPr lang="en-GB" sz="1800" dirty="0"/>
          </a:p>
          <a:p>
            <a:r>
              <a:rPr lang="en-GB" sz="1800" dirty="0"/>
              <a:t>What Ash says to Zara during the film:</a:t>
            </a:r>
          </a:p>
          <a:p>
            <a:pPr marL="285750" lvl="0" indent="-285750" algn="l" defTabSz="914400" rtl="0" eaLnBrk="1" latinLnBrk="0" hangingPunct="1">
              <a:buFont typeface="Arial" panose="020B0604020202020204" pitchFamily="34" charset="0"/>
              <a:buChar char="•"/>
            </a:pPr>
            <a:endParaRPr lang="en-GB" sz="1800" i="1" kern="1200" dirty="0">
              <a:solidFill>
                <a:schemeClr val="tx1"/>
              </a:solidFill>
              <a:effectLst/>
              <a:latin typeface="Verdana" panose="020B0604030504040204" pitchFamily="34" charset="0"/>
              <a:ea typeface="+mn-ea"/>
              <a:cs typeface="Arial" panose="020B0604020202020204" pitchFamily="34" charset="0"/>
            </a:endParaRP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mn-ea"/>
                <a:cs typeface="Arial" panose="020B0604020202020204" pitchFamily="34" charset="0"/>
              </a:rPr>
              <a:t>Why do you think Ash is still considering going out with Lee, despite saying he didn’t want to in Part 1?</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mn-ea"/>
                <a:cs typeface="Arial" panose="020B0604020202020204" pitchFamily="34" charset="0"/>
              </a:rPr>
              <a:t>Is Ash wrong to change his mind? Do you think he needs to stick up for himself like Zara said? </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mn-ea"/>
                <a:cs typeface="Arial" panose="020B0604020202020204" pitchFamily="34" charset="0"/>
              </a:rPr>
              <a:t>Why might Ash find it hard to stand up to Lee and stick to his original choice?</a:t>
            </a:r>
          </a:p>
          <a:p>
            <a:endParaRPr lang="en-GB" sz="1800" dirty="0"/>
          </a:p>
          <a:p>
            <a:r>
              <a:rPr lang="en-GB" sz="1800" dirty="0">
                <a:effectLst/>
                <a:latin typeface="Verdana" panose="020B0604030504040204" pitchFamily="34" charset="0"/>
                <a:ea typeface="Calibri" panose="020F0502020204030204" pitchFamily="34" charset="0"/>
                <a:cs typeface="Arial" panose="020B0604020202020204" pitchFamily="34" charset="0"/>
              </a:rPr>
              <a:t>[Next]</a:t>
            </a:r>
          </a:p>
        </p:txBody>
      </p:sp>
      <p:sp>
        <p:nvSpPr>
          <p:cNvPr id="4" name="Slide Number Placeholder 3"/>
          <p:cNvSpPr>
            <a:spLocks noGrp="1"/>
          </p:cNvSpPr>
          <p:nvPr>
            <p:ph type="sldNum" sz="quarter" idx="5"/>
          </p:nvPr>
        </p:nvSpPr>
        <p:spPr/>
        <p:txBody>
          <a:bodyPr/>
          <a:lstStyle/>
          <a:p>
            <a:fld id="{4312D6B2-37C1-4704-95EA-BA72574D1ADF}" type="slidenum">
              <a:rPr lang="en-GB" smtClean="0"/>
              <a:t>9</a:t>
            </a:fld>
            <a:endParaRPr lang="en-GB"/>
          </a:p>
        </p:txBody>
      </p:sp>
    </p:spTree>
    <p:extLst>
      <p:ext uri="{BB962C8B-B14F-4D97-AF65-F5344CB8AC3E}">
        <p14:creationId xmlns:p14="http://schemas.microsoft.com/office/powerpoint/2010/main" val="38063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9564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3985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982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131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005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0662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786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395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4637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62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9/13/2022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95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9/13/2022</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17328412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155" name="Rectangle 70">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iagram&#10;&#10;Description automatically generated">
            <a:extLst>
              <a:ext uri="{FF2B5EF4-FFF2-40B4-BE49-F238E27FC236}">
                <a16:creationId xmlns:a16="http://schemas.microsoft.com/office/drawing/2014/main" id="{55F21D03-0AAD-494E-AFFB-69ACE98AEC23}"/>
              </a:ext>
            </a:extLst>
          </p:cNvPr>
          <p:cNvPicPr>
            <a:picLocks noChangeAspect="1"/>
          </p:cNvPicPr>
          <p:nvPr/>
        </p:nvPicPr>
        <p:blipFill rotWithShape="1">
          <a:blip r:embed="rId3">
            <a:alphaModFix amt="83000"/>
            <a:extLst>
              <a:ext uri="{28A0092B-C50C-407E-A947-70E740481C1C}">
                <a14:useLocalDpi xmlns:a14="http://schemas.microsoft.com/office/drawing/2010/main" val="0"/>
              </a:ext>
            </a:extLst>
          </a:blip>
          <a:srcRect t="12294" b="19548"/>
          <a:stretch/>
        </p:blipFill>
        <p:spPr>
          <a:xfrm>
            <a:off x="838201" y="731310"/>
            <a:ext cx="10515600" cy="5395379"/>
          </a:xfrm>
          <a:prstGeom prst="rect">
            <a:avLst/>
          </a:prstGeom>
        </p:spPr>
      </p:pic>
      <p:sp>
        <p:nvSpPr>
          <p:cNvPr id="156"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1A65854-DB86-4D15-9B24-E6704BE9EECA}"/>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766669" y="867480"/>
            <a:ext cx="1501674" cy="1316835"/>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C480415E-8256-48BE-A329-E0E38F2CE4C8}"/>
              </a:ext>
            </a:extLst>
          </p:cNvPr>
          <p:cNvPicPr>
            <a:picLocks noChangeAspect="1"/>
          </p:cNvPicPr>
          <p:nvPr/>
        </p:nvPicPr>
        <p:blipFill>
          <a:blip r:embed="rId5"/>
          <a:stretch>
            <a:fillRect/>
          </a:stretch>
        </p:blipFill>
        <p:spPr>
          <a:xfrm>
            <a:off x="1529701" y="2156590"/>
            <a:ext cx="9144793" cy="1426588"/>
          </a:xfrm>
          <a:prstGeom prst="rect">
            <a:avLst/>
          </a:prstGeom>
        </p:spPr>
      </p:pic>
      <p:pic>
        <p:nvPicPr>
          <p:cNvPr id="11" name="Picture 10">
            <a:extLst>
              <a:ext uri="{FF2B5EF4-FFF2-40B4-BE49-F238E27FC236}">
                <a16:creationId xmlns:a16="http://schemas.microsoft.com/office/drawing/2014/main" id="{F4D71BC8-88CC-4E9C-B496-C0C801D5A319}"/>
              </a:ext>
            </a:extLst>
          </p:cNvPr>
          <p:cNvPicPr>
            <a:picLocks noChangeAspect="1"/>
          </p:cNvPicPr>
          <p:nvPr/>
        </p:nvPicPr>
        <p:blipFill>
          <a:blip r:embed="rId6"/>
          <a:stretch>
            <a:fillRect/>
          </a:stretch>
        </p:blipFill>
        <p:spPr>
          <a:xfrm>
            <a:off x="3884453" y="3428999"/>
            <a:ext cx="4979565" cy="1113172"/>
          </a:xfrm>
          <a:prstGeom prst="rect">
            <a:avLst/>
          </a:prstGeom>
        </p:spPr>
      </p:pic>
      <p:pic>
        <p:nvPicPr>
          <p:cNvPr id="9" name="Picture 8">
            <a:extLst>
              <a:ext uri="{FF2B5EF4-FFF2-40B4-BE49-F238E27FC236}">
                <a16:creationId xmlns:a16="http://schemas.microsoft.com/office/drawing/2014/main" id="{CD6B7B20-6816-4EE5-9106-0BE2DB3DA498}"/>
              </a:ext>
            </a:extLst>
          </p:cNvPr>
          <p:cNvPicPr/>
          <p:nvPr/>
        </p:nvPicPr>
        <p:blipFill>
          <a:blip r:embed="rId7">
            <a:clrChange>
              <a:clrFrom>
                <a:srgbClr val="EC1C24"/>
              </a:clrFrom>
              <a:clrTo>
                <a:srgbClr val="EC1C24">
                  <a:alpha val="0"/>
                </a:srgbClr>
              </a:clrTo>
            </a:clrChange>
            <a:extLst>
              <a:ext uri="{28A0092B-C50C-407E-A947-70E740481C1C}">
                <a14:useLocalDpi xmlns:a14="http://schemas.microsoft.com/office/drawing/2010/main" val="0"/>
              </a:ext>
            </a:extLst>
          </a:blip>
          <a:srcRect/>
          <a:stretch>
            <a:fillRect/>
          </a:stretch>
        </p:blipFill>
        <p:spPr bwMode="auto">
          <a:xfrm>
            <a:off x="10033840" y="867480"/>
            <a:ext cx="1281308" cy="1262082"/>
          </a:xfrm>
          <a:prstGeom prst="rect">
            <a:avLst/>
          </a:prstGeom>
          <a:noFill/>
          <a:ln>
            <a:noFill/>
          </a:ln>
        </p:spPr>
      </p:pic>
    </p:spTree>
    <p:extLst>
      <p:ext uri="{BB962C8B-B14F-4D97-AF65-F5344CB8AC3E}">
        <p14:creationId xmlns:p14="http://schemas.microsoft.com/office/powerpoint/2010/main" val="436670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0FCF1A9B-A8B7-4E73-9DE0-DB0D203D104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2: THE DECISION </a:t>
            </a:r>
          </a:p>
        </p:txBody>
      </p:sp>
      <p:sp>
        <p:nvSpPr>
          <p:cNvPr id="6" name="Title 1">
            <a:extLst>
              <a:ext uri="{FF2B5EF4-FFF2-40B4-BE49-F238E27FC236}">
                <a16:creationId xmlns:a16="http://schemas.microsoft.com/office/drawing/2014/main" id="{7ED15AA2-F9CB-420A-AF2B-BD1B51DA39A4}"/>
              </a:ext>
            </a:extLst>
          </p:cNvPr>
          <p:cNvSpPr txBox="1">
            <a:spLocks/>
          </p:cNvSpPr>
          <p:nvPr/>
        </p:nvSpPr>
        <p:spPr>
          <a:xfrm>
            <a:off x="838200" y="2913965"/>
            <a:ext cx="4914900" cy="606882"/>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do we think of Lee?</a:t>
            </a:r>
          </a:p>
        </p:txBody>
      </p:sp>
      <p:sp>
        <p:nvSpPr>
          <p:cNvPr id="7" name="Title 1">
            <a:extLst>
              <a:ext uri="{FF2B5EF4-FFF2-40B4-BE49-F238E27FC236}">
                <a16:creationId xmlns:a16="http://schemas.microsoft.com/office/drawing/2014/main" id="{FADEDCF9-F2C9-4CAD-BFB7-F707259E6A56}"/>
              </a:ext>
            </a:extLst>
          </p:cNvPr>
          <p:cNvSpPr txBox="1">
            <a:spLocks/>
          </p:cNvSpPr>
          <p:nvPr/>
        </p:nvSpPr>
        <p:spPr>
          <a:xfrm>
            <a:off x="838200" y="3966586"/>
            <a:ext cx="4914898" cy="606882"/>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do we think of Ash?</a:t>
            </a:r>
          </a:p>
        </p:txBody>
      </p:sp>
      <p:sp>
        <p:nvSpPr>
          <p:cNvPr id="8" name="Title 1">
            <a:extLst>
              <a:ext uri="{FF2B5EF4-FFF2-40B4-BE49-F238E27FC236}">
                <a16:creationId xmlns:a16="http://schemas.microsoft.com/office/drawing/2014/main" id="{3CFC91C8-7BB4-45DF-B253-5757E3F8841F}"/>
              </a:ext>
            </a:extLst>
          </p:cNvPr>
          <p:cNvSpPr txBox="1">
            <a:spLocks/>
          </p:cNvSpPr>
          <p:nvPr/>
        </p:nvSpPr>
        <p:spPr>
          <a:xfrm>
            <a:off x="838200" y="5023402"/>
            <a:ext cx="4914898" cy="606882"/>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Who is the better friend?</a:t>
            </a:r>
          </a:p>
        </p:txBody>
      </p:sp>
      <p:pic>
        <p:nvPicPr>
          <p:cNvPr id="4" name="Picture 3">
            <a:extLst>
              <a:ext uri="{FF2B5EF4-FFF2-40B4-BE49-F238E27FC236}">
                <a16:creationId xmlns:a16="http://schemas.microsoft.com/office/drawing/2014/main" id="{4A55C2AA-3394-427B-B46D-1DFFC95846B9}"/>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5" name="Picture 2">
            <a:extLst>
              <a:ext uri="{FF2B5EF4-FFF2-40B4-BE49-F238E27FC236}">
                <a16:creationId xmlns:a16="http://schemas.microsoft.com/office/drawing/2014/main" id="{05AF49BC-75E2-48EA-8FAB-8A26CCED39A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05762" y="2185988"/>
            <a:ext cx="5348038" cy="4176712"/>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1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4AE1382-6A37-49AA-B8E5-AE23DC221F04}"/>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3: THE CONSEQUENCES </a:t>
            </a:r>
          </a:p>
        </p:txBody>
      </p:sp>
      <p:pic>
        <p:nvPicPr>
          <p:cNvPr id="4" name="Picture 3">
            <a:extLst>
              <a:ext uri="{FF2B5EF4-FFF2-40B4-BE49-F238E27FC236}">
                <a16:creationId xmlns:a16="http://schemas.microsoft.com/office/drawing/2014/main" id="{C1098DE1-4E37-4219-8BCD-A99A9F2BF3A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5" name="Picture 4" descr="A picture containing calendar&#10;&#10;Description automatically generated">
            <a:extLst>
              <a:ext uri="{FF2B5EF4-FFF2-40B4-BE49-F238E27FC236}">
                <a16:creationId xmlns:a16="http://schemas.microsoft.com/office/drawing/2014/main" id="{CF0F29A2-C81C-47D8-8501-E427595B0D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7066" y="2617805"/>
            <a:ext cx="4977867" cy="3313078"/>
          </a:xfrm>
          <a:prstGeom prst="rect">
            <a:avLst/>
          </a:prstGeom>
          <a:ln w="25400">
            <a:solidFill>
              <a:schemeClr val="tx1"/>
            </a:solidFill>
          </a:ln>
        </p:spPr>
      </p:pic>
    </p:spTree>
    <p:extLst>
      <p:ext uri="{BB962C8B-B14F-4D97-AF65-F5344CB8AC3E}">
        <p14:creationId xmlns:p14="http://schemas.microsoft.com/office/powerpoint/2010/main" val="23323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23DF6EB8-6EA9-4CA0-8E4C-6EBE39430D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3: THE CONSEQUENCES </a:t>
            </a:r>
          </a:p>
        </p:txBody>
      </p:sp>
      <p:pic>
        <p:nvPicPr>
          <p:cNvPr id="4" name="Picture 3">
            <a:extLst>
              <a:ext uri="{FF2B5EF4-FFF2-40B4-BE49-F238E27FC236}">
                <a16:creationId xmlns:a16="http://schemas.microsoft.com/office/drawing/2014/main" id="{8958F62A-99C6-4417-BEB0-72695C90EB8D}"/>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1F1CB153-C3DF-45B3-A25C-45B0F35116FF}"/>
              </a:ext>
            </a:extLst>
          </p:cNvPr>
          <p:cNvSpPr txBox="1">
            <a:spLocks/>
          </p:cNvSpPr>
          <p:nvPr/>
        </p:nvSpPr>
        <p:spPr>
          <a:xfrm>
            <a:off x="838200" y="3371905"/>
            <a:ext cx="2688771" cy="1375594"/>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Did Ash make the correct decision?</a:t>
            </a:r>
          </a:p>
        </p:txBody>
      </p:sp>
      <p:pic>
        <p:nvPicPr>
          <p:cNvPr id="10" name="Picture 9" descr="A picture containing calendar&#10;&#10;Description automatically generated">
            <a:extLst>
              <a:ext uri="{FF2B5EF4-FFF2-40B4-BE49-F238E27FC236}">
                <a16:creationId xmlns:a16="http://schemas.microsoft.com/office/drawing/2014/main" id="{CDAF19F5-96C7-4BA4-84DF-F47D8FA29A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7066" y="2617805"/>
            <a:ext cx="4977867" cy="3313078"/>
          </a:xfrm>
          <a:prstGeom prst="rect">
            <a:avLst/>
          </a:prstGeom>
          <a:ln w="25400">
            <a:solidFill>
              <a:schemeClr val="tx1"/>
            </a:solidFill>
          </a:ln>
        </p:spPr>
      </p:pic>
    </p:spTree>
    <p:extLst>
      <p:ext uri="{BB962C8B-B14F-4D97-AF65-F5344CB8AC3E}">
        <p14:creationId xmlns:p14="http://schemas.microsoft.com/office/powerpoint/2010/main" val="2970487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7CF2881B-2301-4162-AECD-DC05216A6DD0}"/>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3: THE CONSEQUENCES </a:t>
            </a:r>
          </a:p>
        </p:txBody>
      </p:sp>
      <p:pic>
        <p:nvPicPr>
          <p:cNvPr id="4" name="Picture 3">
            <a:extLst>
              <a:ext uri="{FF2B5EF4-FFF2-40B4-BE49-F238E27FC236}">
                <a16:creationId xmlns:a16="http://schemas.microsoft.com/office/drawing/2014/main" id="{44CD9861-4BA5-4F03-8B6A-5C83B4BF5988}"/>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45B0730F-E35D-4169-9CE8-F90B396F07D6}"/>
              </a:ext>
            </a:extLst>
          </p:cNvPr>
          <p:cNvSpPr txBox="1">
            <a:spLocks/>
          </p:cNvSpPr>
          <p:nvPr/>
        </p:nvSpPr>
        <p:spPr>
          <a:xfrm>
            <a:off x="838200" y="3371905"/>
            <a:ext cx="2688771" cy="1375594"/>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Did Ash make the correct decision?</a:t>
            </a:r>
          </a:p>
        </p:txBody>
      </p:sp>
      <p:sp>
        <p:nvSpPr>
          <p:cNvPr id="11" name="Title 1">
            <a:extLst>
              <a:ext uri="{FF2B5EF4-FFF2-40B4-BE49-F238E27FC236}">
                <a16:creationId xmlns:a16="http://schemas.microsoft.com/office/drawing/2014/main" id="{B37BB93D-D7D9-4384-A419-412AD0BBA7A8}"/>
              </a:ext>
            </a:extLst>
          </p:cNvPr>
          <p:cNvSpPr txBox="1">
            <a:spLocks/>
          </p:cNvSpPr>
          <p:nvPr/>
        </p:nvSpPr>
        <p:spPr>
          <a:xfrm>
            <a:off x="8882742" y="2471089"/>
            <a:ext cx="2253342" cy="1090529"/>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Risk-taking behaviour</a:t>
            </a:r>
          </a:p>
        </p:txBody>
      </p:sp>
      <p:pic>
        <p:nvPicPr>
          <p:cNvPr id="5" name="Picture 4" descr="A picture containing calendar&#10;&#10;Description automatically generated">
            <a:extLst>
              <a:ext uri="{FF2B5EF4-FFF2-40B4-BE49-F238E27FC236}">
                <a16:creationId xmlns:a16="http://schemas.microsoft.com/office/drawing/2014/main" id="{6C472A08-1D4A-4E62-8AFF-53AECCF32A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7066" y="2617805"/>
            <a:ext cx="4977867" cy="3313078"/>
          </a:xfrm>
          <a:prstGeom prst="rect">
            <a:avLst/>
          </a:prstGeom>
          <a:ln w="25400">
            <a:solidFill>
              <a:schemeClr val="tx1"/>
            </a:solidFill>
          </a:ln>
        </p:spPr>
      </p:pic>
    </p:spTree>
    <p:extLst>
      <p:ext uri="{BB962C8B-B14F-4D97-AF65-F5344CB8AC3E}">
        <p14:creationId xmlns:p14="http://schemas.microsoft.com/office/powerpoint/2010/main" val="653302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9F0795EF-39E0-48EB-9E85-A8F543600083}"/>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3: THE CONSEQUENCES </a:t>
            </a:r>
          </a:p>
        </p:txBody>
      </p:sp>
      <p:sp>
        <p:nvSpPr>
          <p:cNvPr id="9" name="Title 1">
            <a:extLst>
              <a:ext uri="{FF2B5EF4-FFF2-40B4-BE49-F238E27FC236}">
                <a16:creationId xmlns:a16="http://schemas.microsoft.com/office/drawing/2014/main" id="{C28A2125-058E-414E-8933-AE0A2ED3B864}"/>
              </a:ext>
            </a:extLst>
          </p:cNvPr>
          <p:cNvSpPr txBox="1">
            <a:spLocks/>
          </p:cNvSpPr>
          <p:nvPr/>
        </p:nvSpPr>
        <p:spPr>
          <a:xfrm>
            <a:off x="8882742" y="2471089"/>
            <a:ext cx="2253342" cy="1090529"/>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Risk-taking behaviour</a:t>
            </a:r>
          </a:p>
        </p:txBody>
      </p:sp>
      <p:sp>
        <p:nvSpPr>
          <p:cNvPr id="10" name="Title 1">
            <a:extLst>
              <a:ext uri="{FF2B5EF4-FFF2-40B4-BE49-F238E27FC236}">
                <a16:creationId xmlns:a16="http://schemas.microsoft.com/office/drawing/2014/main" id="{DA56049A-1720-47EB-8602-DC6DA66AF814}"/>
              </a:ext>
            </a:extLst>
          </p:cNvPr>
          <p:cNvSpPr txBox="1">
            <a:spLocks/>
          </p:cNvSpPr>
          <p:nvPr/>
        </p:nvSpPr>
        <p:spPr>
          <a:xfrm>
            <a:off x="8665028" y="4119280"/>
            <a:ext cx="2688771" cy="1090529"/>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Risk / Reward ratio</a:t>
            </a:r>
          </a:p>
        </p:txBody>
      </p:sp>
      <p:pic>
        <p:nvPicPr>
          <p:cNvPr id="4" name="Picture 3">
            <a:extLst>
              <a:ext uri="{FF2B5EF4-FFF2-40B4-BE49-F238E27FC236}">
                <a16:creationId xmlns:a16="http://schemas.microsoft.com/office/drawing/2014/main" id="{DEBD645C-7B37-405C-815C-712977543FDA}"/>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95FB9560-F8AD-4D21-8E1F-FB991E7466E1}"/>
              </a:ext>
            </a:extLst>
          </p:cNvPr>
          <p:cNvSpPr txBox="1">
            <a:spLocks/>
          </p:cNvSpPr>
          <p:nvPr/>
        </p:nvSpPr>
        <p:spPr>
          <a:xfrm>
            <a:off x="838200" y="3371905"/>
            <a:ext cx="2688771" cy="1375594"/>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Did Ash make the correct decision?</a:t>
            </a:r>
          </a:p>
        </p:txBody>
      </p:sp>
      <p:pic>
        <p:nvPicPr>
          <p:cNvPr id="5" name="Picture 4" descr="A picture containing calendar&#10;&#10;Description automatically generated">
            <a:extLst>
              <a:ext uri="{FF2B5EF4-FFF2-40B4-BE49-F238E27FC236}">
                <a16:creationId xmlns:a16="http://schemas.microsoft.com/office/drawing/2014/main" id="{79939553-6D0B-4254-995C-DD7B3C5FEA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7066" y="2617805"/>
            <a:ext cx="4977867" cy="3313078"/>
          </a:xfrm>
          <a:prstGeom prst="rect">
            <a:avLst/>
          </a:prstGeom>
          <a:ln w="25400">
            <a:solidFill>
              <a:schemeClr val="tx1"/>
            </a:solidFill>
          </a:ln>
        </p:spPr>
      </p:pic>
    </p:spTree>
    <p:extLst>
      <p:ext uri="{BB962C8B-B14F-4D97-AF65-F5344CB8AC3E}">
        <p14:creationId xmlns:p14="http://schemas.microsoft.com/office/powerpoint/2010/main" val="3825354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60B7646E-8AFB-4710-B618-FD50437D8BD5}"/>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ROLE PLAY</a:t>
            </a:r>
          </a:p>
        </p:txBody>
      </p:sp>
      <p:sp>
        <p:nvSpPr>
          <p:cNvPr id="11" name="Title 1">
            <a:extLst>
              <a:ext uri="{FF2B5EF4-FFF2-40B4-BE49-F238E27FC236}">
                <a16:creationId xmlns:a16="http://schemas.microsoft.com/office/drawing/2014/main" id="{2379C7DB-3D1C-473B-8821-7D71F1255798}"/>
              </a:ext>
            </a:extLst>
          </p:cNvPr>
          <p:cNvSpPr txBox="1">
            <a:spLocks/>
          </p:cNvSpPr>
          <p:nvPr/>
        </p:nvSpPr>
        <p:spPr>
          <a:xfrm>
            <a:off x="3449864" y="3429000"/>
            <a:ext cx="5292271" cy="1055914"/>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7200" dirty="0">
                <a:ln>
                  <a:solidFill>
                    <a:schemeClr val="tx1"/>
                  </a:solidFill>
                </a:ln>
                <a:latin typeface="Berlin Sans FB" panose="020E0602020502020306" pitchFamily="34" charset="0"/>
              </a:rPr>
              <a:t>ACTIVITY!</a:t>
            </a:r>
          </a:p>
        </p:txBody>
      </p:sp>
      <p:pic>
        <p:nvPicPr>
          <p:cNvPr id="4" name="Picture 3">
            <a:extLst>
              <a:ext uri="{FF2B5EF4-FFF2-40B4-BE49-F238E27FC236}">
                <a16:creationId xmlns:a16="http://schemas.microsoft.com/office/drawing/2014/main" id="{E1182F09-7172-4462-9DF6-FE007D455356}"/>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70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D513615F-B1DB-4161-8EDB-9BC29BE93460}"/>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pic>
        <p:nvPicPr>
          <p:cNvPr id="5" name="Picture 4" descr="A picture containing outdoor, smoke, train, track&#10;&#10;Description automatically generated">
            <a:extLst>
              <a:ext uri="{FF2B5EF4-FFF2-40B4-BE49-F238E27FC236}">
                <a16:creationId xmlns:a16="http://schemas.microsoft.com/office/drawing/2014/main" id="{5EAB2382-E759-4E6B-BBA6-6CBB063FC9D4}"/>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a:stretch/>
        </p:blipFill>
        <p:spPr>
          <a:xfrm>
            <a:off x="2481942" y="2296885"/>
            <a:ext cx="7228115" cy="4065815"/>
          </a:xfrm>
          <a:prstGeom prst="rect">
            <a:avLst/>
          </a:prstGeom>
          <a:ln w="25400">
            <a:solidFill>
              <a:schemeClr val="tx1"/>
            </a:solid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CONCLUSION</a:t>
            </a:r>
          </a:p>
        </p:txBody>
      </p:sp>
    </p:spTree>
    <p:extLst>
      <p:ext uri="{BB962C8B-B14F-4D97-AF65-F5344CB8AC3E}">
        <p14:creationId xmlns:p14="http://schemas.microsoft.com/office/powerpoint/2010/main" val="59562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D513615F-B1DB-4161-8EDB-9BC29BE93460}"/>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EVALUATION</a:t>
            </a:r>
          </a:p>
        </p:txBody>
      </p:sp>
      <p:sp>
        <p:nvSpPr>
          <p:cNvPr id="6" name="Title 1">
            <a:extLst>
              <a:ext uri="{FF2B5EF4-FFF2-40B4-BE49-F238E27FC236}">
                <a16:creationId xmlns:a16="http://schemas.microsoft.com/office/drawing/2014/main" id="{BA10CBB5-94A3-46CE-978B-D9F0B5D0F030}"/>
              </a:ext>
            </a:extLst>
          </p:cNvPr>
          <p:cNvSpPr txBox="1">
            <a:spLocks/>
          </p:cNvSpPr>
          <p:nvPr/>
        </p:nvSpPr>
        <p:spPr>
          <a:xfrm>
            <a:off x="3449864" y="3429000"/>
            <a:ext cx="5292271" cy="1055914"/>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7200" dirty="0">
                <a:ln>
                  <a:solidFill>
                    <a:schemeClr val="tx1"/>
                  </a:solidFill>
                </a:ln>
                <a:latin typeface="Berlin Sans FB" panose="020E0602020502020306" pitchFamily="34" charset="0"/>
              </a:rPr>
              <a:t>HANDS UP!</a:t>
            </a:r>
          </a:p>
        </p:txBody>
      </p:sp>
    </p:spTree>
    <p:extLst>
      <p:ext uri="{BB962C8B-B14F-4D97-AF65-F5344CB8AC3E}">
        <p14:creationId xmlns:p14="http://schemas.microsoft.com/office/powerpoint/2010/main" val="270714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72D3D6C-DEFA-482B-B6A6-82A1172B3BE8}"/>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1: THE DILEMMA </a:t>
            </a:r>
          </a:p>
        </p:txBody>
      </p:sp>
      <p:pic>
        <p:nvPicPr>
          <p:cNvPr id="5" name="Picture 4">
            <a:extLst>
              <a:ext uri="{FF2B5EF4-FFF2-40B4-BE49-F238E27FC236}">
                <a16:creationId xmlns:a16="http://schemas.microsoft.com/office/drawing/2014/main" id="{D1140A9C-9AFA-4702-8AA5-2205487CD0C1}"/>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3" name="Picture 2" descr="A picture containing person, building, person, standing&#10;&#10;Description automatically generated">
            <a:extLst>
              <a:ext uri="{FF2B5EF4-FFF2-40B4-BE49-F238E27FC236}">
                <a16:creationId xmlns:a16="http://schemas.microsoft.com/office/drawing/2014/main" id="{FCBF50AE-863F-4451-9F26-32FCBFAACD7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8199" y="2280045"/>
            <a:ext cx="5224372" cy="3895725"/>
          </a:xfrm>
          <a:prstGeom prst="rect">
            <a:avLst/>
          </a:prstGeom>
          <a:ln w="25400">
            <a:solidFill>
              <a:schemeClr val="tx1"/>
            </a:solidFill>
          </a:ln>
        </p:spPr>
      </p:pic>
    </p:spTree>
    <p:extLst>
      <p:ext uri="{BB962C8B-B14F-4D97-AF65-F5344CB8AC3E}">
        <p14:creationId xmlns:p14="http://schemas.microsoft.com/office/powerpoint/2010/main" val="231683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C0CE723D-B153-48B3-928D-B1A835A0D0A1}"/>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1: THE DILEMMA </a:t>
            </a:r>
          </a:p>
        </p:txBody>
      </p:sp>
      <p:sp>
        <p:nvSpPr>
          <p:cNvPr id="5" name="Title 1">
            <a:extLst>
              <a:ext uri="{FF2B5EF4-FFF2-40B4-BE49-F238E27FC236}">
                <a16:creationId xmlns:a16="http://schemas.microsoft.com/office/drawing/2014/main" id="{799CE501-6252-4A5F-9E78-7635088482FA}"/>
              </a:ext>
            </a:extLst>
          </p:cNvPr>
          <p:cNvSpPr txBox="1">
            <a:spLocks/>
          </p:cNvSpPr>
          <p:nvPr/>
        </p:nvSpPr>
        <p:spPr>
          <a:xfrm>
            <a:off x="6438901" y="2185988"/>
            <a:ext cx="49149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should Ash do?</a:t>
            </a:r>
          </a:p>
        </p:txBody>
      </p:sp>
      <p:pic>
        <p:nvPicPr>
          <p:cNvPr id="4" name="Picture 3">
            <a:extLst>
              <a:ext uri="{FF2B5EF4-FFF2-40B4-BE49-F238E27FC236}">
                <a16:creationId xmlns:a16="http://schemas.microsoft.com/office/drawing/2014/main" id="{0285A7FC-A6D3-4F1C-9C8B-068ABAA9E32C}"/>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6" name="Picture 5" descr="A picture containing person, building, person, standing&#10;&#10;Description automatically generated">
            <a:extLst>
              <a:ext uri="{FF2B5EF4-FFF2-40B4-BE49-F238E27FC236}">
                <a16:creationId xmlns:a16="http://schemas.microsoft.com/office/drawing/2014/main" id="{3C877AF9-4605-4B53-BDA1-7B4C34B3AA5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8199" y="2280045"/>
            <a:ext cx="5224372" cy="3895725"/>
          </a:xfrm>
          <a:prstGeom prst="rect">
            <a:avLst/>
          </a:prstGeom>
          <a:ln w="25400">
            <a:solidFill>
              <a:schemeClr val="tx1"/>
            </a:solidFill>
          </a:ln>
        </p:spPr>
      </p:pic>
    </p:spTree>
    <p:extLst>
      <p:ext uri="{BB962C8B-B14F-4D97-AF65-F5344CB8AC3E}">
        <p14:creationId xmlns:p14="http://schemas.microsoft.com/office/powerpoint/2010/main" val="871935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6CB560A2-2AED-4442-BDC0-286F5EF4406A}"/>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1: THE DILEMMA </a:t>
            </a:r>
          </a:p>
        </p:txBody>
      </p:sp>
      <p:sp>
        <p:nvSpPr>
          <p:cNvPr id="8" name="Title 1">
            <a:extLst>
              <a:ext uri="{FF2B5EF4-FFF2-40B4-BE49-F238E27FC236}">
                <a16:creationId xmlns:a16="http://schemas.microsoft.com/office/drawing/2014/main" id="{1DE00637-A12A-4237-8959-FA7E953D0D38}"/>
              </a:ext>
            </a:extLst>
          </p:cNvPr>
          <p:cNvSpPr txBox="1">
            <a:spLocks/>
          </p:cNvSpPr>
          <p:nvPr/>
        </p:nvSpPr>
        <p:spPr>
          <a:xfrm>
            <a:off x="6438901" y="2185988"/>
            <a:ext cx="49149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should Ash do?</a:t>
            </a:r>
          </a:p>
        </p:txBody>
      </p:sp>
      <p:sp>
        <p:nvSpPr>
          <p:cNvPr id="9" name="Title 1">
            <a:extLst>
              <a:ext uri="{FF2B5EF4-FFF2-40B4-BE49-F238E27FC236}">
                <a16:creationId xmlns:a16="http://schemas.microsoft.com/office/drawing/2014/main" id="{EA797F48-3A37-4655-8131-9B917D788DE8}"/>
              </a:ext>
            </a:extLst>
          </p:cNvPr>
          <p:cNvSpPr txBox="1">
            <a:spLocks/>
          </p:cNvSpPr>
          <p:nvPr/>
        </p:nvSpPr>
        <p:spPr>
          <a:xfrm>
            <a:off x="6438901" y="3032520"/>
            <a:ext cx="4914898" cy="1195388"/>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does Lee want Ash to do?</a:t>
            </a:r>
          </a:p>
        </p:txBody>
      </p:sp>
      <p:pic>
        <p:nvPicPr>
          <p:cNvPr id="4" name="Picture 3">
            <a:extLst>
              <a:ext uri="{FF2B5EF4-FFF2-40B4-BE49-F238E27FC236}">
                <a16:creationId xmlns:a16="http://schemas.microsoft.com/office/drawing/2014/main" id="{E0E3AB4A-174B-4A81-B10D-191A654DED7A}"/>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7" name="Picture 6" descr="A picture containing person, building, person, standing&#10;&#10;Description automatically generated">
            <a:extLst>
              <a:ext uri="{FF2B5EF4-FFF2-40B4-BE49-F238E27FC236}">
                <a16:creationId xmlns:a16="http://schemas.microsoft.com/office/drawing/2014/main" id="{BD514264-9523-45B1-B8EB-5510D5673A7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8199" y="2280045"/>
            <a:ext cx="5224372" cy="3895725"/>
          </a:xfrm>
          <a:prstGeom prst="rect">
            <a:avLst/>
          </a:prstGeom>
          <a:ln w="25400">
            <a:solidFill>
              <a:schemeClr val="tx1"/>
            </a:solidFill>
          </a:ln>
        </p:spPr>
      </p:pic>
    </p:spTree>
    <p:extLst>
      <p:ext uri="{BB962C8B-B14F-4D97-AF65-F5344CB8AC3E}">
        <p14:creationId xmlns:p14="http://schemas.microsoft.com/office/powerpoint/2010/main" val="2919353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54F6E1DC-051D-42D9-86DB-855BFE4A9DAA}"/>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1: THE DILEMMA </a:t>
            </a:r>
          </a:p>
        </p:txBody>
      </p:sp>
      <p:sp>
        <p:nvSpPr>
          <p:cNvPr id="9" name="Title 1">
            <a:extLst>
              <a:ext uri="{FF2B5EF4-FFF2-40B4-BE49-F238E27FC236}">
                <a16:creationId xmlns:a16="http://schemas.microsoft.com/office/drawing/2014/main" id="{0A19831C-81E2-428D-AF20-80829AEADD4E}"/>
              </a:ext>
            </a:extLst>
          </p:cNvPr>
          <p:cNvSpPr txBox="1">
            <a:spLocks/>
          </p:cNvSpPr>
          <p:nvPr/>
        </p:nvSpPr>
        <p:spPr>
          <a:xfrm>
            <a:off x="6438901" y="2185988"/>
            <a:ext cx="49149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should Ash do?</a:t>
            </a:r>
          </a:p>
        </p:txBody>
      </p:sp>
      <p:sp>
        <p:nvSpPr>
          <p:cNvPr id="10" name="Title 1">
            <a:extLst>
              <a:ext uri="{FF2B5EF4-FFF2-40B4-BE49-F238E27FC236}">
                <a16:creationId xmlns:a16="http://schemas.microsoft.com/office/drawing/2014/main" id="{C02826F8-C98C-4330-A271-2F25B3E19D97}"/>
              </a:ext>
            </a:extLst>
          </p:cNvPr>
          <p:cNvSpPr txBox="1">
            <a:spLocks/>
          </p:cNvSpPr>
          <p:nvPr/>
        </p:nvSpPr>
        <p:spPr>
          <a:xfrm>
            <a:off x="6438901" y="3032520"/>
            <a:ext cx="4914898" cy="1195388"/>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does Lee want Ash to do?</a:t>
            </a:r>
          </a:p>
        </p:txBody>
      </p:sp>
      <p:sp>
        <p:nvSpPr>
          <p:cNvPr id="11" name="Title 1">
            <a:extLst>
              <a:ext uri="{FF2B5EF4-FFF2-40B4-BE49-F238E27FC236}">
                <a16:creationId xmlns:a16="http://schemas.microsoft.com/office/drawing/2014/main" id="{9AA8256B-0915-4FFF-8F7C-176D4545CCA8}"/>
              </a:ext>
            </a:extLst>
          </p:cNvPr>
          <p:cNvSpPr txBox="1">
            <a:spLocks/>
          </p:cNvSpPr>
          <p:nvPr/>
        </p:nvSpPr>
        <p:spPr>
          <a:xfrm>
            <a:off x="6438901" y="4424473"/>
            <a:ext cx="4914898" cy="606882"/>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Who is the dominant force?</a:t>
            </a:r>
          </a:p>
        </p:txBody>
      </p:sp>
      <p:pic>
        <p:nvPicPr>
          <p:cNvPr id="4" name="Picture 3">
            <a:extLst>
              <a:ext uri="{FF2B5EF4-FFF2-40B4-BE49-F238E27FC236}">
                <a16:creationId xmlns:a16="http://schemas.microsoft.com/office/drawing/2014/main" id="{E05927E4-91FF-415D-B1C1-2AFD351FCAAE}"/>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5" name="Picture 4" descr="A picture containing person, building, person, standing&#10;&#10;Description automatically generated">
            <a:extLst>
              <a:ext uri="{FF2B5EF4-FFF2-40B4-BE49-F238E27FC236}">
                <a16:creationId xmlns:a16="http://schemas.microsoft.com/office/drawing/2014/main" id="{9A8358F0-766A-48C8-8F6A-86E0049A95C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8199" y="2280045"/>
            <a:ext cx="5224372" cy="3895725"/>
          </a:xfrm>
          <a:prstGeom prst="rect">
            <a:avLst/>
          </a:prstGeom>
          <a:ln w="25400">
            <a:solidFill>
              <a:schemeClr val="tx1"/>
            </a:solidFill>
          </a:ln>
        </p:spPr>
      </p:pic>
    </p:spTree>
    <p:extLst>
      <p:ext uri="{BB962C8B-B14F-4D97-AF65-F5344CB8AC3E}">
        <p14:creationId xmlns:p14="http://schemas.microsoft.com/office/powerpoint/2010/main" val="245615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0CAB319-07C0-430E-BB73-67D41AAA1C61}"/>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1: THE DILEMMA </a:t>
            </a:r>
          </a:p>
        </p:txBody>
      </p:sp>
      <p:sp>
        <p:nvSpPr>
          <p:cNvPr id="6" name="Title 1">
            <a:extLst>
              <a:ext uri="{FF2B5EF4-FFF2-40B4-BE49-F238E27FC236}">
                <a16:creationId xmlns:a16="http://schemas.microsoft.com/office/drawing/2014/main" id="{7ED15AA2-F9CB-420A-AF2B-BD1B51DA39A4}"/>
              </a:ext>
            </a:extLst>
          </p:cNvPr>
          <p:cNvSpPr txBox="1">
            <a:spLocks/>
          </p:cNvSpPr>
          <p:nvPr/>
        </p:nvSpPr>
        <p:spPr>
          <a:xfrm>
            <a:off x="6438901" y="2185988"/>
            <a:ext cx="4914900"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should Ash do?</a:t>
            </a:r>
          </a:p>
        </p:txBody>
      </p:sp>
      <p:sp>
        <p:nvSpPr>
          <p:cNvPr id="7" name="Title 1">
            <a:extLst>
              <a:ext uri="{FF2B5EF4-FFF2-40B4-BE49-F238E27FC236}">
                <a16:creationId xmlns:a16="http://schemas.microsoft.com/office/drawing/2014/main" id="{FADEDCF9-F2C9-4CAD-BFB7-F707259E6A56}"/>
              </a:ext>
            </a:extLst>
          </p:cNvPr>
          <p:cNvSpPr txBox="1">
            <a:spLocks/>
          </p:cNvSpPr>
          <p:nvPr/>
        </p:nvSpPr>
        <p:spPr>
          <a:xfrm>
            <a:off x="6438901" y="3032520"/>
            <a:ext cx="4914898" cy="1195388"/>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does Lee want Ash to do?</a:t>
            </a:r>
          </a:p>
        </p:txBody>
      </p:sp>
      <p:sp>
        <p:nvSpPr>
          <p:cNvPr id="8" name="Title 1">
            <a:extLst>
              <a:ext uri="{FF2B5EF4-FFF2-40B4-BE49-F238E27FC236}">
                <a16:creationId xmlns:a16="http://schemas.microsoft.com/office/drawing/2014/main" id="{3CFC91C8-7BB4-45DF-B253-5757E3F8841F}"/>
              </a:ext>
            </a:extLst>
          </p:cNvPr>
          <p:cNvSpPr txBox="1">
            <a:spLocks/>
          </p:cNvSpPr>
          <p:nvPr/>
        </p:nvSpPr>
        <p:spPr>
          <a:xfrm>
            <a:off x="6438901" y="4424473"/>
            <a:ext cx="4914898" cy="606882"/>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Who is the dominant force?</a:t>
            </a:r>
          </a:p>
        </p:txBody>
      </p:sp>
      <p:sp>
        <p:nvSpPr>
          <p:cNvPr id="12" name="Title 1">
            <a:extLst>
              <a:ext uri="{FF2B5EF4-FFF2-40B4-BE49-F238E27FC236}">
                <a16:creationId xmlns:a16="http://schemas.microsoft.com/office/drawing/2014/main" id="{65F62E92-1288-4C95-953F-82DA5EB8CA29}"/>
              </a:ext>
            </a:extLst>
          </p:cNvPr>
          <p:cNvSpPr txBox="1">
            <a:spLocks/>
          </p:cNvSpPr>
          <p:nvPr/>
        </p:nvSpPr>
        <p:spPr>
          <a:xfrm>
            <a:off x="6438902" y="5372782"/>
            <a:ext cx="4914897" cy="989918"/>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Is Lee a barrier to Ash’s safety?</a:t>
            </a:r>
          </a:p>
        </p:txBody>
      </p:sp>
      <p:pic>
        <p:nvPicPr>
          <p:cNvPr id="4" name="Picture 3">
            <a:extLst>
              <a:ext uri="{FF2B5EF4-FFF2-40B4-BE49-F238E27FC236}">
                <a16:creationId xmlns:a16="http://schemas.microsoft.com/office/drawing/2014/main" id="{7F2B610B-A628-47F4-8601-A91B733170D6}"/>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5" name="Picture 4" descr="A picture containing person, building, person, standing&#10;&#10;Description automatically generated">
            <a:extLst>
              <a:ext uri="{FF2B5EF4-FFF2-40B4-BE49-F238E27FC236}">
                <a16:creationId xmlns:a16="http://schemas.microsoft.com/office/drawing/2014/main" id="{D0C66D31-FC98-41A8-ACB0-2D1B78D8DD8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8199" y="2280045"/>
            <a:ext cx="5224372" cy="3895725"/>
          </a:xfrm>
          <a:prstGeom prst="rect">
            <a:avLst/>
          </a:prstGeom>
          <a:ln w="25400">
            <a:solidFill>
              <a:schemeClr val="tx1"/>
            </a:solidFill>
          </a:ln>
        </p:spPr>
      </p:pic>
    </p:spTree>
    <p:extLst>
      <p:ext uri="{BB962C8B-B14F-4D97-AF65-F5344CB8AC3E}">
        <p14:creationId xmlns:p14="http://schemas.microsoft.com/office/powerpoint/2010/main" val="211161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3EF73410-04F8-4F60-ADC7-1B50684DFB76}"/>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2: THE DECISION </a:t>
            </a:r>
          </a:p>
        </p:txBody>
      </p:sp>
      <p:pic>
        <p:nvPicPr>
          <p:cNvPr id="4" name="Picture 3">
            <a:extLst>
              <a:ext uri="{FF2B5EF4-FFF2-40B4-BE49-F238E27FC236}">
                <a16:creationId xmlns:a16="http://schemas.microsoft.com/office/drawing/2014/main" id="{020ACE7E-52AD-4975-86A9-164EE1B1AFC6}"/>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1026" name="Picture 2">
            <a:extLst>
              <a:ext uri="{FF2B5EF4-FFF2-40B4-BE49-F238E27FC236}">
                <a16:creationId xmlns:a16="http://schemas.microsoft.com/office/drawing/2014/main" id="{C7D9C5D6-E786-4E22-952B-355C77605E4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05762" y="2185988"/>
            <a:ext cx="5348038" cy="4176712"/>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55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ppt_x"/>
                                          </p:val>
                                        </p:tav>
                                        <p:tav tm="100000">
                                          <p:val>
                                            <p:strVal val="#ppt_x"/>
                                          </p:val>
                                        </p:tav>
                                      </p:tavLst>
                                    </p:anim>
                                    <p:anim calcmode="lin" valueType="num">
                                      <p:cBhvr additive="base">
                                        <p:cTn id="1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FBBBBDE4-22D2-4D4D-AE8C-DC5BADC0A6EF}"/>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2: THE DECISION </a:t>
            </a:r>
          </a:p>
        </p:txBody>
      </p:sp>
      <p:sp>
        <p:nvSpPr>
          <p:cNvPr id="9" name="Title 1">
            <a:extLst>
              <a:ext uri="{FF2B5EF4-FFF2-40B4-BE49-F238E27FC236}">
                <a16:creationId xmlns:a16="http://schemas.microsoft.com/office/drawing/2014/main" id="{E7CE5AAA-76D6-41E0-B42A-120A61B069BD}"/>
              </a:ext>
            </a:extLst>
          </p:cNvPr>
          <p:cNvSpPr txBox="1">
            <a:spLocks/>
          </p:cNvSpPr>
          <p:nvPr/>
        </p:nvSpPr>
        <p:spPr>
          <a:xfrm>
            <a:off x="838200" y="2913965"/>
            <a:ext cx="4914900" cy="606882"/>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a:ln>
                  <a:solidFill>
                    <a:schemeClr val="tx1"/>
                  </a:solidFill>
                </a:ln>
                <a:latin typeface="Berlin Sans FB" panose="020E0602020502020306" pitchFamily="34" charset="0"/>
              </a:rPr>
              <a:t>What do we think of Lee?</a:t>
            </a:r>
            <a:endParaRPr lang="en-GB" sz="2800" dirty="0">
              <a:ln>
                <a:solidFill>
                  <a:schemeClr val="tx1"/>
                </a:solidFill>
              </a:ln>
              <a:latin typeface="Berlin Sans FB" panose="020E0602020502020306" pitchFamily="34" charset="0"/>
            </a:endParaRPr>
          </a:p>
        </p:txBody>
      </p:sp>
      <p:pic>
        <p:nvPicPr>
          <p:cNvPr id="4" name="Picture 3">
            <a:extLst>
              <a:ext uri="{FF2B5EF4-FFF2-40B4-BE49-F238E27FC236}">
                <a16:creationId xmlns:a16="http://schemas.microsoft.com/office/drawing/2014/main" id="{927319F5-8A02-46C0-BEF7-EF8D50CBB1C3}"/>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5" name="Picture 2">
            <a:extLst>
              <a:ext uri="{FF2B5EF4-FFF2-40B4-BE49-F238E27FC236}">
                <a16:creationId xmlns:a16="http://schemas.microsoft.com/office/drawing/2014/main" id="{48A47015-A8ED-4A37-A6A0-842F476D256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05762" y="2185988"/>
            <a:ext cx="5348038" cy="4176712"/>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90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7AAE6D77-D0A3-4B21-92DB-A62847C0328A}"/>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1074" r="1346" b="25192"/>
          <a:stretch/>
        </p:blipFill>
        <p:spPr>
          <a:xfrm>
            <a:off x="0" y="0"/>
            <a:ext cx="12203474" cy="6858000"/>
          </a:xfrm>
          <a:prstGeom prst="rect">
            <a:avLst/>
          </a:prstGeom>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xfrm>
            <a:off x="838200" y="495300"/>
            <a:ext cx="10515600" cy="1195388"/>
          </a:xfrm>
          <a:noFill/>
        </p:spPr>
        <p:txBody>
          <a:bodyPr>
            <a:normAutofit/>
          </a:bodyPr>
          <a:lstStyle/>
          <a:p>
            <a:r>
              <a:rPr lang="en-GB" dirty="0">
                <a:ln>
                  <a:solidFill>
                    <a:schemeClr val="tx1"/>
                  </a:solidFill>
                </a:ln>
                <a:solidFill>
                  <a:srgbClr val="F47128"/>
                </a:solidFill>
                <a:latin typeface="Berlin Sans FB Demi" panose="020E0802020502020306" pitchFamily="34" charset="0"/>
              </a:rPr>
              <a:t>PART 2: THE DECISION </a:t>
            </a:r>
          </a:p>
        </p:txBody>
      </p:sp>
      <p:sp>
        <p:nvSpPr>
          <p:cNvPr id="7" name="Title 1">
            <a:extLst>
              <a:ext uri="{FF2B5EF4-FFF2-40B4-BE49-F238E27FC236}">
                <a16:creationId xmlns:a16="http://schemas.microsoft.com/office/drawing/2014/main" id="{FADEDCF9-F2C9-4CAD-BFB7-F707259E6A56}"/>
              </a:ext>
            </a:extLst>
          </p:cNvPr>
          <p:cNvSpPr txBox="1">
            <a:spLocks/>
          </p:cNvSpPr>
          <p:nvPr/>
        </p:nvSpPr>
        <p:spPr>
          <a:xfrm>
            <a:off x="838200" y="3911150"/>
            <a:ext cx="4914898" cy="726387"/>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do we think of Ash?</a:t>
            </a:r>
          </a:p>
        </p:txBody>
      </p:sp>
      <p:sp>
        <p:nvSpPr>
          <p:cNvPr id="9" name="Title 1">
            <a:extLst>
              <a:ext uri="{FF2B5EF4-FFF2-40B4-BE49-F238E27FC236}">
                <a16:creationId xmlns:a16="http://schemas.microsoft.com/office/drawing/2014/main" id="{26A5D4CD-C5EA-4CDE-A6AD-1391BC4272F6}"/>
              </a:ext>
            </a:extLst>
          </p:cNvPr>
          <p:cNvSpPr txBox="1">
            <a:spLocks/>
          </p:cNvSpPr>
          <p:nvPr/>
        </p:nvSpPr>
        <p:spPr>
          <a:xfrm>
            <a:off x="838200" y="2913965"/>
            <a:ext cx="4914900" cy="606882"/>
          </a:xfrm>
          <a:prstGeom prst="rect">
            <a:avLst/>
          </a:prstGeom>
          <a:noFill/>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en-GB" sz="2800" dirty="0">
                <a:ln>
                  <a:solidFill>
                    <a:schemeClr val="tx1"/>
                  </a:solidFill>
                </a:ln>
                <a:latin typeface="Berlin Sans FB" panose="020E0602020502020306" pitchFamily="34" charset="0"/>
              </a:rPr>
              <a:t>What do we think of Lee?</a:t>
            </a:r>
          </a:p>
        </p:txBody>
      </p:sp>
      <p:pic>
        <p:nvPicPr>
          <p:cNvPr id="4" name="Picture 3">
            <a:extLst>
              <a:ext uri="{FF2B5EF4-FFF2-40B4-BE49-F238E27FC236}">
                <a16:creationId xmlns:a16="http://schemas.microsoft.com/office/drawing/2014/main" id="{A299D221-72C9-457C-B2FD-3030D3D71FFC}"/>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31" t="3533" r="4029" b="14841"/>
          <a:stretch/>
        </p:blipFill>
        <p:spPr bwMode="auto">
          <a:xfrm>
            <a:off x="9722840" y="79379"/>
            <a:ext cx="1765184" cy="1605345"/>
          </a:xfrm>
          <a:prstGeom prst="rect">
            <a:avLst/>
          </a:prstGeom>
          <a:noFill/>
          <a:ln>
            <a:noFill/>
          </a:ln>
          <a:extLst>
            <a:ext uri="{53640926-AAD7-44D8-BBD7-CCE9431645EC}">
              <a14:shadowObscured xmlns:a14="http://schemas.microsoft.com/office/drawing/2010/main"/>
            </a:ext>
          </a:extLst>
        </p:spPr>
      </p:pic>
      <p:pic>
        <p:nvPicPr>
          <p:cNvPr id="5" name="Picture 2">
            <a:extLst>
              <a:ext uri="{FF2B5EF4-FFF2-40B4-BE49-F238E27FC236}">
                <a16:creationId xmlns:a16="http://schemas.microsoft.com/office/drawing/2014/main" id="{F8F32A93-7C4F-4B42-9853-EFCA97DCDA7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05762" y="2185988"/>
            <a:ext cx="5348038" cy="4176712"/>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492619"/>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2580</TotalTime>
  <Words>2579</Words>
  <Application>Microsoft Office PowerPoint</Application>
  <PresentationFormat>Widescreen</PresentationFormat>
  <Paragraphs>279</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Berlin Sans FB</vt:lpstr>
      <vt:lpstr>Berlin Sans FB Demi</vt:lpstr>
      <vt:lpstr>Calibri</vt:lpstr>
      <vt:lpstr>Modern Love</vt:lpstr>
      <vt:lpstr>Symbol</vt:lpstr>
      <vt:lpstr>The Hand</vt:lpstr>
      <vt:lpstr>Verdana</vt:lpstr>
      <vt:lpstr>Verdana</vt:lpstr>
      <vt:lpstr>SketchyVTI</vt:lpstr>
      <vt:lpstr>PowerPoint Presentation</vt:lpstr>
      <vt:lpstr>PART 1: THE DILEMMA </vt:lpstr>
      <vt:lpstr>PART 1: THE DILEMMA </vt:lpstr>
      <vt:lpstr>PART 1: THE DILEMMA </vt:lpstr>
      <vt:lpstr>PART 1: THE DILEMMA </vt:lpstr>
      <vt:lpstr>PART 1: THE DILEMMA </vt:lpstr>
      <vt:lpstr>PART 2: THE DECISION </vt:lpstr>
      <vt:lpstr>PART 2: THE DECISION </vt:lpstr>
      <vt:lpstr>PART 2: THE DECISION </vt:lpstr>
      <vt:lpstr>PART 2: THE DECISION </vt:lpstr>
      <vt:lpstr>PART 3: THE CONSEQUENCES </vt:lpstr>
      <vt:lpstr>PART 3: THE CONSEQUENCES </vt:lpstr>
      <vt:lpstr>PART 3: THE CONSEQUENCES </vt:lpstr>
      <vt:lpstr>PART 3: THE CONSEQUENCES </vt:lpstr>
      <vt:lpstr>ROLE PLAY</vt:lpstr>
      <vt:lpstr>CONCLUSION</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NEXT...?</dc:title>
  <dc:creator>Ollie Robinson</dc:creator>
  <cp:lastModifiedBy>Amy Kot</cp:lastModifiedBy>
  <cp:revision>168</cp:revision>
  <dcterms:created xsi:type="dcterms:W3CDTF">2020-07-29T11:51:02Z</dcterms:created>
  <dcterms:modified xsi:type="dcterms:W3CDTF">2022-09-13T12:44:05Z</dcterms:modified>
</cp:coreProperties>
</file>